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8" r:id="rId3"/>
    <p:sldId id="257" r:id="rId4"/>
    <p:sldId id="259" r:id="rId5"/>
    <p:sldId id="260" r:id="rId6"/>
    <p:sldId id="263" r:id="rId7"/>
    <p:sldId id="264" r:id="rId8"/>
    <p:sldId id="265" r:id="rId9"/>
    <p:sldId id="266" r:id="rId10"/>
    <p:sldId id="261" r:id="rId11"/>
    <p:sldId id="262" r:id="rId12"/>
    <p:sldId id="268" r:id="rId13"/>
  </p:sldIdLst>
  <p:sldSz cx="9144000" cy="5143500" type="screen16x9"/>
  <p:notesSz cx="6858000" cy="9144000"/>
  <p:embeddedFontLst>
    <p:embeddedFont>
      <p:font typeface="Open Sans" charset="0"/>
      <p:regular r:id="rId15"/>
      <p:bold r:id="rId16"/>
      <p:italic r:id="rId17"/>
      <p:boldItalic r:id="rId18"/>
    </p:embeddedFont>
    <p:embeddedFont>
      <p:font typeface="Economica" charset="0"/>
      <p:regular r:id="rId19"/>
      <p:bold r:id="rId20"/>
      <p:italic r:id="rId21"/>
      <p:boldItalic r:id="rId22"/>
    </p:embeddedFont>
    <p:embeddedFont>
      <p:font typeface="Lucida Sans" pitchFamily="34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7BC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-634" y="-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font" Target="fonts/font12.fntdata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font" Target="fonts/font11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0.fntdata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8D365C-8DCB-4E22-9FF1-DEBFA02FDEF4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</dgm:pt>
    <dgm:pt modelId="{58208203-3529-4109-999B-7D2C2FB439A6}">
      <dgm:prSet phldrT="[Texte]"/>
      <dgm:spPr>
        <a:ln>
          <a:solidFill>
            <a:srgbClr val="F58220"/>
          </a:solidFill>
        </a:ln>
      </dgm:spPr>
      <dgm:t>
        <a:bodyPr/>
        <a:lstStyle/>
        <a:p>
          <a:r>
            <a:rPr lang="fr-CH" dirty="0" smtClean="0"/>
            <a:t>Introduction</a:t>
          </a:r>
          <a:endParaRPr lang="fr-FR" dirty="0"/>
        </a:p>
      </dgm:t>
    </dgm:pt>
    <dgm:pt modelId="{E7D952D6-487C-43D6-A823-6E025462ADC4}" type="parTrans" cxnId="{C0894953-2961-4A23-A3CE-6D0975305FC5}">
      <dgm:prSet/>
      <dgm:spPr/>
      <dgm:t>
        <a:bodyPr/>
        <a:lstStyle/>
        <a:p>
          <a:endParaRPr lang="fr-FR"/>
        </a:p>
      </dgm:t>
    </dgm:pt>
    <dgm:pt modelId="{A1B42E30-1445-42D3-8C0B-D462E7C174E0}" type="sibTrans" cxnId="{C0894953-2961-4A23-A3CE-6D0975305FC5}">
      <dgm:prSet/>
      <dgm:spPr>
        <a:solidFill>
          <a:srgbClr val="047BC1"/>
        </a:solidFill>
        <a:ln>
          <a:solidFill>
            <a:srgbClr val="047BC1"/>
          </a:solidFill>
        </a:ln>
      </dgm:spPr>
      <dgm:t>
        <a:bodyPr/>
        <a:lstStyle/>
        <a:p>
          <a:endParaRPr lang="fr-FR">
            <a:solidFill>
              <a:srgbClr val="FF0000"/>
            </a:solidFill>
          </a:endParaRPr>
        </a:p>
      </dgm:t>
    </dgm:pt>
    <dgm:pt modelId="{5D844F00-527F-47D6-94DF-9FC75C726396}">
      <dgm:prSet phldrT="[Texte]"/>
      <dgm:spPr>
        <a:ln>
          <a:solidFill>
            <a:srgbClr val="F58220"/>
          </a:solidFill>
        </a:ln>
      </dgm:spPr>
      <dgm:t>
        <a:bodyPr/>
        <a:lstStyle/>
        <a:p>
          <a:r>
            <a:rPr lang="fr-CH" dirty="0" err="1" smtClean="0"/>
            <a:t>Things</a:t>
          </a:r>
          <a:r>
            <a:rPr lang="fr-CH" dirty="0" smtClean="0"/>
            <a:t> to know</a:t>
          </a:r>
          <a:endParaRPr lang="fr-FR" dirty="0"/>
        </a:p>
      </dgm:t>
    </dgm:pt>
    <dgm:pt modelId="{6DA59142-7D78-4945-997F-1273EA066C16}" type="parTrans" cxnId="{9B4FFCD5-D585-4C75-8B60-F29576FD32CC}">
      <dgm:prSet/>
      <dgm:spPr/>
      <dgm:t>
        <a:bodyPr/>
        <a:lstStyle/>
        <a:p>
          <a:endParaRPr lang="fr-FR"/>
        </a:p>
      </dgm:t>
    </dgm:pt>
    <dgm:pt modelId="{6DF33A6D-EE10-42D1-AFFD-22BA8C639340}" type="sibTrans" cxnId="{9B4FFCD5-D585-4C75-8B60-F29576FD32CC}">
      <dgm:prSet/>
      <dgm:spPr>
        <a:solidFill>
          <a:srgbClr val="047BC1"/>
        </a:solidFill>
        <a:ln>
          <a:solidFill>
            <a:srgbClr val="047BC1"/>
          </a:solidFill>
        </a:ln>
      </dgm:spPr>
      <dgm:t>
        <a:bodyPr/>
        <a:lstStyle/>
        <a:p>
          <a:endParaRPr lang="fr-FR"/>
        </a:p>
      </dgm:t>
    </dgm:pt>
    <dgm:pt modelId="{7186CF10-1935-49B1-BB92-F25881A1BA27}">
      <dgm:prSet phldrT="[Texte]"/>
      <dgm:spPr>
        <a:ln>
          <a:solidFill>
            <a:srgbClr val="F58220"/>
          </a:solidFill>
        </a:ln>
      </dgm:spPr>
      <dgm:t>
        <a:bodyPr/>
        <a:lstStyle/>
        <a:p>
          <a:r>
            <a:rPr lang="fr-CH" dirty="0" err="1" smtClean="0"/>
            <a:t>Learn</a:t>
          </a:r>
          <a:r>
            <a:rPr lang="fr-CH" dirty="0" smtClean="0"/>
            <a:t> </a:t>
          </a:r>
          <a:r>
            <a:rPr lang="fr-CH" dirty="0" err="1" smtClean="0"/>
            <a:t>actively</a:t>
          </a:r>
          <a:endParaRPr lang="fr-FR" dirty="0"/>
        </a:p>
      </dgm:t>
    </dgm:pt>
    <dgm:pt modelId="{3BEB9C2B-F2E4-41F1-8198-D9D920A0D654}" type="parTrans" cxnId="{ECD08949-DACD-4ECB-ABF8-A2C407F37DE3}">
      <dgm:prSet/>
      <dgm:spPr/>
      <dgm:t>
        <a:bodyPr/>
        <a:lstStyle/>
        <a:p>
          <a:endParaRPr lang="fr-FR"/>
        </a:p>
      </dgm:t>
    </dgm:pt>
    <dgm:pt modelId="{20AFD116-A884-4168-8484-7608CA034BA8}" type="sibTrans" cxnId="{ECD08949-DACD-4ECB-ABF8-A2C407F37DE3}">
      <dgm:prSet/>
      <dgm:spPr/>
      <dgm:t>
        <a:bodyPr/>
        <a:lstStyle/>
        <a:p>
          <a:endParaRPr lang="fr-FR"/>
        </a:p>
      </dgm:t>
    </dgm:pt>
    <dgm:pt modelId="{94DA4AF2-C3BA-4B7D-8C1B-DC5F543359BC}" type="pres">
      <dgm:prSet presAssocID="{F58D365C-8DCB-4E22-9FF1-DEBFA02FDEF4}" presName="Name0" presStyleCnt="0">
        <dgm:presLayoutVars>
          <dgm:dir/>
          <dgm:resizeHandles val="exact"/>
        </dgm:presLayoutVars>
      </dgm:prSet>
      <dgm:spPr/>
    </dgm:pt>
    <dgm:pt modelId="{11567B43-CF67-466A-9440-BC9FAF1DBD2E}" type="pres">
      <dgm:prSet presAssocID="{58208203-3529-4109-999B-7D2C2FB439A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74BF4-E13C-4507-B90F-36EC68DD1DBD}" type="pres">
      <dgm:prSet presAssocID="{A1B42E30-1445-42D3-8C0B-D462E7C174E0}" presName="sibTrans" presStyleLbl="sibTrans2D1" presStyleIdx="0" presStyleCnt="2"/>
      <dgm:spPr/>
      <dgm:t>
        <a:bodyPr/>
        <a:lstStyle/>
        <a:p>
          <a:endParaRPr lang="fr-FR"/>
        </a:p>
      </dgm:t>
    </dgm:pt>
    <dgm:pt modelId="{8AD8E21D-0474-4369-B169-E51A7DAF44FF}" type="pres">
      <dgm:prSet presAssocID="{A1B42E30-1445-42D3-8C0B-D462E7C174E0}" presName="connectorText" presStyleLbl="sibTrans2D1" presStyleIdx="0" presStyleCnt="2"/>
      <dgm:spPr/>
      <dgm:t>
        <a:bodyPr/>
        <a:lstStyle/>
        <a:p>
          <a:endParaRPr lang="fr-FR"/>
        </a:p>
      </dgm:t>
    </dgm:pt>
    <dgm:pt modelId="{316AFDD3-0FF4-41F8-83DC-1CE8490FEE32}" type="pres">
      <dgm:prSet presAssocID="{5D844F00-527F-47D6-94DF-9FC75C72639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F7E4084-8399-4403-BC7E-A6ABDED75A59}" type="pres">
      <dgm:prSet presAssocID="{6DF33A6D-EE10-42D1-AFFD-22BA8C639340}" presName="sibTrans" presStyleLbl="sibTrans2D1" presStyleIdx="1" presStyleCnt="2"/>
      <dgm:spPr/>
      <dgm:t>
        <a:bodyPr/>
        <a:lstStyle/>
        <a:p>
          <a:endParaRPr lang="fr-FR"/>
        </a:p>
      </dgm:t>
    </dgm:pt>
    <dgm:pt modelId="{720262C8-9D00-4868-8A26-FBF0D7493143}" type="pres">
      <dgm:prSet presAssocID="{6DF33A6D-EE10-42D1-AFFD-22BA8C639340}" presName="connectorText" presStyleLbl="sibTrans2D1" presStyleIdx="1" presStyleCnt="2"/>
      <dgm:spPr/>
      <dgm:t>
        <a:bodyPr/>
        <a:lstStyle/>
        <a:p>
          <a:endParaRPr lang="fr-FR"/>
        </a:p>
      </dgm:t>
    </dgm:pt>
    <dgm:pt modelId="{AEDFA2C3-4EB1-47FE-B232-A1DD50232B54}" type="pres">
      <dgm:prSet presAssocID="{7186CF10-1935-49B1-BB92-F25881A1BA2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B4FFCD5-D585-4C75-8B60-F29576FD32CC}" srcId="{F58D365C-8DCB-4E22-9FF1-DEBFA02FDEF4}" destId="{5D844F00-527F-47D6-94DF-9FC75C726396}" srcOrd="1" destOrd="0" parTransId="{6DA59142-7D78-4945-997F-1273EA066C16}" sibTransId="{6DF33A6D-EE10-42D1-AFFD-22BA8C639340}"/>
    <dgm:cxn modelId="{C04D8E00-6506-435A-9E9E-915BA67F959F}" type="presOf" srcId="{6DF33A6D-EE10-42D1-AFFD-22BA8C639340}" destId="{720262C8-9D00-4868-8A26-FBF0D7493143}" srcOrd="1" destOrd="0" presId="urn:microsoft.com/office/officeart/2005/8/layout/process1"/>
    <dgm:cxn modelId="{C0894953-2961-4A23-A3CE-6D0975305FC5}" srcId="{F58D365C-8DCB-4E22-9FF1-DEBFA02FDEF4}" destId="{58208203-3529-4109-999B-7D2C2FB439A6}" srcOrd="0" destOrd="0" parTransId="{E7D952D6-487C-43D6-A823-6E025462ADC4}" sibTransId="{A1B42E30-1445-42D3-8C0B-D462E7C174E0}"/>
    <dgm:cxn modelId="{0CD8E709-E5E5-46AB-BBEC-4EB3957C7E4D}" type="presOf" srcId="{F58D365C-8DCB-4E22-9FF1-DEBFA02FDEF4}" destId="{94DA4AF2-C3BA-4B7D-8C1B-DC5F543359BC}" srcOrd="0" destOrd="0" presId="urn:microsoft.com/office/officeart/2005/8/layout/process1"/>
    <dgm:cxn modelId="{9F4E922F-C143-4BDA-BB58-F1BF66EC0D25}" type="presOf" srcId="{5D844F00-527F-47D6-94DF-9FC75C726396}" destId="{316AFDD3-0FF4-41F8-83DC-1CE8490FEE32}" srcOrd="0" destOrd="0" presId="urn:microsoft.com/office/officeart/2005/8/layout/process1"/>
    <dgm:cxn modelId="{5ACC359F-D479-439E-AFB4-57C2E87D07DC}" type="presOf" srcId="{7186CF10-1935-49B1-BB92-F25881A1BA27}" destId="{AEDFA2C3-4EB1-47FE-B232-A1DD50232B54}" srcOrd="0" destOrd="0" presId="urn:microsoft.com/office/officeart/2005/8/layout/process1"/>
    <dgm:cxn modelId="{68395C89-BA71-440B-B126-CD6999E0FDC4}" type="presOf" srcId="{A1B42E30-1445-42D3-8C0B-D462E7C174E0}" destId="{AC274BF4-E13C-4507-B90F-36EC68DD1DBD}" srcOrd="0" destOrd="0" presId="urn:microsoft.com/office/officeart/2005/8/layout/process1"/>
    <dgm:cxn modelId="{F838F57D-00EF-4022-AFBD-0E5CF0FF0DC3}" type="presOf" srcId="{6DF33A6D-EE10-42D1-AFFD-22BA8C639340}" destId="{9F7E4084-8399-4403-BC7E-A6ABDED75A59}" srcOrd="0" destOrd="0" presId="urn:microsoft.com/office/officeart/2005/8/layout/process1"/>
    <dgm:cxn modelId="{ECD08949-DACD-4ECB-ABF8-A2C407F37DE3}" srcId="{F58D365C-8DCB-4E22-9FF1-DEBFA02FDEF4}" destId="{7186CF10-1935-49B1-BB92-F25881A1BA27}" srcOrd="2" destOrd="0" parTransId="{3BEB9C2B-F2E4-41F1-8198-D9D920A0D654}" sibTransId="{20AFD116-A884-4168-8484-7608CA034BA8}"/>
    <dgm:cxn modelId="{1B6DAE83-A3F2-41F6-9298-9981EE916D5C}" type="presOf" srcId="{A1B42E30-1445-42D3-8C0B-D462E7C174E0}" destId="{8AD8E21D-0474-4369-B169-E51A7DAF44FF}" srcOrd="1" destOrd="0" presId="urn:microsoft.com/office/officeart/2005/8/layout/process1"/>
    <dgm:cxn modelId="{D9F17131-1307-47E8-A84C-DC28BE07B1FC}" type="presOf" srcId="{58208203-3529-4109-999B-7D2C2FB439A6}" destId="{11567B43-CF67-466A-9440-BC9FAF1DBD2E}" srcOrd="0" destOrd="0" presId="urn:microsoft.com/office/officeart/2005/8/layout/process1"/>
    <dgm:cxn modelId="{6DE69BB9-D700-4EF8-A6D6-3F265C12E8AD}" type="presParOf" srcId="{94DA4AF2-C3BA-4B7D-8C1B-DC5F543359BC}" destId="{11567B43-CF67-466A-9440-BC9FAF1DBD2E}" srcOrd="0" destOrd="0" presId="urn:microsoft.com/office/officeart/2005/8/layout/process1"/>
    <dgm:cxn modelId="{09F71507-D8D5-4970-8F5C-5B75CF9EA9BA}" type="presParOf" srcId="{94DA4AF2-C3BA-4B7D-8C1B-DC5F543359BC}" destId="{AC274BF4-E13C-4507-B90F-36EC68DD1DBD}" srcOrd="1" destOrd="0" presId="urn:microsoft.com/office/officeart/2005/8/layout/process1"/>
    <dgm:cxn modelId="{D2843C6D-275F-4031-B777-3D875B3374CB}" type="presParOf" srcId="{AC274BF4-E13C-4507-B90F-36EC68DD1DBD}" destId="{8AD8E21D-0474-4369-B169-E51A7DAF44FF}" srcOrd="0" destOrd="0" presId="urn:microsoft.com/office/officeart/2005/8/layout/process1"/>
    <dgm:cxn modelId="{FC63E454-94A4-4E42-8453-76D48B56D0B7}" type="presParOf" srcId="{94DA4AF2-C3BA-4B7D-8C1B-DC5F543359BC}" destId="{316AFDD3-0FF4-41F8-83DC-1CE8490FEE32}" srcOrd="2" destOrd="0" presId="urn:microsoft.com/office/officeart/2005/8/layout/process1"/>
    <dgm:cxn modelId="{28A61C72-4BCD-4B73-BE2F-5825A0330E1F}" type="presParOf" srcId="{94DA4AF2-C3BA-4B7D-8C1B-DC5F543359BC}" destId="{9F7E4084-8399-4403-BC7E-A6ABDED75A59}" srcOrd="3" destOrd="0" presId="urn:microsoft.com/office/officeart/2005/8/layout/process1"/>
    <dgm:cxn modelId="{9962B33F-AA24-46EE-B97E-ED70BF76AEA7}" type="presParOf" srcId="{9F7E4084-8399-4403-BC7E-A6ABDED75A59}" destId="{720262C8-9D00-4868-8A26-FBF0D7493143}" srcOrd="0" destOrd="0" presId="urn:microsoft.com/office/officeart/2005/8/layout/process1"/>
    <dgm:cxn modelId="{6F50B69F-9DC2-4950-A33C-781EE7D739B1}" type="presParOf" srcId="{94DA4AF2-C3BA-4B7D-8C1B-DC5F543359BC}" destId="{AEDFA2C3-4EB1-47FE-B232-A1DD50232B54}" srcOrd="4" destOrd="0" presId="urn:microsoft.com/office/officeart/2005/8/layout/process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36756b5a3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136756b5a3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6f80d1ff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6f80d1ff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066063" y="17097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rgbClr val="F5822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/>
          <p:cNvSpPr/>
          <p:nvPr/>
        </p:nvSpPr>
        <p:spPr>
          <a:xfrm rot="10800000">
            <a:off x="7325963" y="2622900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rgbClr val="047BC1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2632925" y="2053475"/>
            <a:ext cx="5076300" cy="78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700"/>
              <a:buFont typeface="Open Sans"/>
              <a:buNone/>
              <a:defRPr sz="3700">
                <a:latin typeface="Open Sans"/>
                <a:ea typeface="Open Sans"/>
                <a:cs typeface="Open Sans"/>
                <a:sym typeface="Open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643775" y="2834680"/>
            <a:ext cx="3054600" cy="7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  <p:pic>
        <p:nvPicPr>
          <p:cNvPr id="15" name="Google Shape;15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94879" y="454575"/>
            <a:ext cx="978770" cy="14019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2"/>
          <p:cNvPicPr preferRelativeResize="0"/>
          <p:nvPr/>
        </p:nvPicPr>
        <p:blipFill rotWithShape="1">
          <a:blip r:embed="rId3">
            <a:alphaModFix/>
          </a:blip>
          <a:srcRect l="26128"/>
          <a:stretch/>
        </p:blipFill>
        <p:spPr>
          <a:xfrm>
            <a:off x="5956318" y="928625"/>
            <a:ext cx="2625307" cy="7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"/>
          <p:cNvSpPr txBox="1">
            <a:spLocks noGrp="1"/>
          </p:cNvSpPr>
          <p:nvPr>
            <p:ph type="subTitle" idx="2"/>
          </p:nvPr>
        </p:nvSpPr>
        <p:spPr>
          <a:xfrm>
            <a:off x="5417850" y="4206675"/>
            <a:ext cx="3054600" cy="45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Economica"/>
              <a:buNone/>
              <a:defRPr sz="1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58220"/>
              </a:buClr>
              <a:buSzPts val="16000"/>
              <a:buNone/>
              <a:defRPr sz="16000">
                <a:solidFill>
                  <a:srgbClr val="F5822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1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/>
          <p:nvPr/>
        </p:nvSpPr>
        <p:spPr>
          <a:xfrm flipH="1">
            <a:off x="7595938" y="4602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rgbClr val="047BC1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0" name="Google Shape;20;p3"/>
          <p:cNvSpPr/>
          <p:nvPr/>
        </p:nvSpPr>
        <p:spPr>
          <a:xfrm rot="10800000" flipH="1">
            <a:off x="466425" y="35583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rgbClr val="F5822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700"/>
              <a:buFont typeface="Open Sans"/>
              <a:buNone/>
              <a:defRPr sz="3700">
                <a:latin typeface="Open Sans"/>
                <a:ea typeface="Open Sans"/>
                <a:cs typeface="Open Sans"/>
                <a:sym typeface="Open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rgbClr val="F5822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Font typeface="Open Sans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rgbClr val="F5822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6" name="Google Shape;46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7" name="Google Shape;47;p9"/>
          <p:cNvSpPr txBox="1">
            <a:spLocks noGrp="1"/>
          </p:cNvSpPr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700"/>
              <a:buFont typeface="Open Sans"/>
              <a:buNone/>
              <a:defRPr sz="3700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>
            <a:spLocks noGrp="1"/>
          </p:cNvSpPr>
          <p:nvPr>
            <p:ph type="body" idx="1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ux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"/>
          <p:cNvSpPr txBox="1">
            <a:spLocks noGrp="1"/>
          </p:cNvSpPr>
          <p:nvPr>
            <p:ph type="ctrTitle"/>
          </p:nvPr>
        </p:nvSpPr>
        <p:spPr>
          <a:xfrm>
            <a:off x="2248186" y="2053475"/>
            <a:ext cx="6029540" cy="126724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H" sz="3100" dirty="0" smtClean="0"/>
              <a:t>The essence of machine </a:t>
            </a:r>
            <a:r>
              <a:rPr lang="fr-CH" sz="3100" dirty="0" err="1" smtClean="0"/>
              <a:t>learning</a:t>
            </a:r>
            <a:r>
              <a:rPr lang="fr-CH" sz="3100" dirty="0" smtClean="0"/>
              <a:t> for </a:t>
            </a:r>
            <a:r>
              <a:rPr lang="fr-CH" sz="3100" dirty="0" err="1" smtClean="0"/>
              <a:t>linguists</a:t>
            </a:r>
            <a:r>
              <a:rPr lang="fr-CH" sz="3100" dirty="0" smtClean="0"/>
              <a:t> in </a:t>
            </a:r>
            <a:r>
              <a:rPr lang="fr-CH" sz="3100" dirty="0" err="1" smtClean="0"/>
              <a:t>tech</a:t>
            </a:r>
            <a:endParaRPr sz="3100"/>
          </a:p>
        </p:txBody>
      </p:sp>
      <p:sp>
        <p:nvSpPr>
          <p:cNvPr id="67" name="Google Shape;67;p13"/>
          <p:cNvSpPr txBox="1">
            <a:spLocks noGrp="1"/>
          </p:cNvSpPr>
          <p:nvPr>
            <p:ph type="subTitle" idx="2"/>
          </p:nvPr>
        </p:nvSpPr>
        <p:spPr>
          <a:xfrm>
            <a:off x="5417850" y="4206675"/>
            <a:ext cx="3054600" cy="45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H" dirty="0" smtClean="0"/>
              <a:t>Marie </a:t>
            </a:r>
            <a:r>
              <a:rPr lang="fr-CH" dirty="0" err="1" smtClean="0"/>
              <a:t>Berthouzoz</a:t>
            </a:r>
            <a:endParaRPr/>
          </a:p>
        </p:txBody>
      </p:sp>
      <p:pic>
        <p:nvPicPr>
          <p:cNvPr id="4" name="Image 3" descr="Logo_Movetia_RGB_Red_Green (1)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0688" y="1072648"/>
            <a:ext cx="3310028" cy="4880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 smtClean="0">
                <a:solidFill>
                  <a:srgbClr val="047BC1"/>
                </a:solidFill>
              </a:rPr>
              <a:t>Brief</a:t>
            </a:r>
            <a:r>
              <a:rPr lang="fr-CH" dirty="0" smtClean="0">
                <a:solidFill>
                  <a:srgbClr val="047BC1"/>
                </a:solidFill>
              </a:rPr>
              <a:t> </a:t>
            </a:r>
            <a:r>
              <a:rPr lang="fr-CH" dirty="0" err="1" smtClean="0">
                <a:solidFill>
                  <a:srgbClr val="047BC1"/>
                </a:solidFill>
              </a:rPr>
              <a:t>overview</a:t>
            </a:r>
            <a:r>
              <a:rPr lang="fr-CH" dirty="0" smtClean="0">
                <a:solidFill>
                  <a:srgbClr val="047BC1"/>
                </a:solidFill>
              </a:rPr>
              <a:t> of the content (1)</a:t>
            </a:r>
            <a:endParaRPr lang="fr-FR" dirty="0">
              <a:solidFill>
                <a:srgbClr val="047BC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dirty="0" smtClean="0"/>
              <a:t>Machine learning needs linguists</a:t>
            </a:r>
          </a:p>
          <a:p>
            <a:pPr>
              <a:buFont typeface="+mj-lt"/>
              <a:buAutoNum type="arabicPeriod"/>
            </a:pPr>
            <a:endParaRPr lang="en-US" dirty="0" smtClean="0"/>
          </a:p>
          <a:p>
            <a:pPr>
              <a:buFont typeface="+mj-lt"/>
              <a:buAutoNum type="arabicPeriod"/>
            </a:pPr>
            <a:r>
              <a:rPr lang="en-US" dirty="0" smtClean="0"/>
              <a:t>Things in mathematical spaces</a:t>
            </a:r>
          </a:p>
          <a:p>
            <a:pPr>
              <a:buFont typeface="+mj-lt"/>
              <a:buAutoNum type="arabicPeriod"/>
            </a:pPr>
            <a:endParaRPr lang="en-US" dirty="0" smtClean="0"/>
          </a:p>
          <a:p>
            <a:pPr>
              <a:buFont typeface="+mj-lt"/>
              <a:buAutoNum type="arabicPeriod"/>
            </a:pPr>
            <a:r>
              <a:rPr lang="en-US" dirty="0" smtClean="0"/>
              <a:t>Data points need labels</a:t>
            </a:r>
          </a:p>
          <a:p>
            <a:pPr>
              <a:buFont typeface="+mj-lt"/>
              <a:buAutoNum type="arabicPeriod"/>
            </a:pPr>
            <a:endParaRPr lang="en-US" dirty="0" smtClean="0"/>
          </a:p>
          <a:p>
            <a:pPr>
              <a:buFont typeface="+mj-lt"/>
              <a:buAutoNum type="arabicPeriod"/>
            </a:pPr>
            <a:r>
              <a:rPr lang="en-US" dirty="0" smtClean="0"/>
              <a:t>Setting boundaries with the perceptron algorithm</a:t>
            </a:r>
          </a:p>
          <a:p>
            <a:pPr>
              <a:buFont typeface="+mj-lt"/>
              <a:buAutoNum type="arabicPeriod"/>
            </a:pPr>
            <a:endParaRPr lang="en-US" dirty="0" smtClean="0"/>
          </a:p>
          <a:p>
            <a:pPr>
              <a:buFont typeface="+mj-lt"/>
              <a:buAutoNum type="arabicPeriod"/>
            </a:pPr>
            <a:r>
              <a:rPr lang="fr-FR" dirty="0" err="1" smtClean="0"/>
              <a:t>Linguists</a:t>
            </a:r>
            <a:r>
              <a:rPr lang="fr-FR" dirty="0" smtClean="0"/>
              <a:t> </a:t>
            </a:r>
            <a:r>
              <a:rPr lang="fr-FR" dirty="0" err="1" smtClean="0"/>
              <a:t>need</a:t>
            </a:r>
            <a:r>
              <a:rPr lang="fr-FR" dirty="0" smtClean="0"/>
              <a:t> neural networks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 smtClean="0">
                <a:solidFill>
                  <a:srgbClr val="047BC1"/>
                </a:solidFill>
              </a:rPr>
              <a:t>Brief</a:t>
            </a:r>
            <a:r>
              <a:rPr lang="fr-CH" dirty="0" smtClean="0">
                <a:solidFill>
                  <a:srgbClr val="047BC1"/>
                </a:solidFill>
              </a:rPr>
              <a:t> </a:t>
            </a:r>
            <a:r>
              <a:rPr lang="fr-CH" dirty="0" err="1" smtClean="0">
                <a:solidFill>
                  <a:srgbClr val="047BC1"/>
                </a:solidFill>
              </a:rPr>
              <a:t>overview</a:t>
            </a:r>
            <a:r>
              <a:rPr lang="fr-CH" dirty="0" smtClean="0">
                <a:solidFill>
                  <a:srgbClr val="047BC1"/>
                </a:solidFill>
              </a:rPr>
              <a:t> of the content (2)</a:t>
            </a:r>
            <a:endParaRPr lang="fr-FR" dirty="0">
              <a:solidFill>
                <a:srgbClr val="047BC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+mj-lt"/>
              <a:buAutoNum type="arabicPeriod" startAt="6"/>
            </a:pPr>
            <a:r>
              <a:rPr lang="en-US" dirty="0" smtClean="0"/>
              <a:t>Meanings are vectors</a:t>
            </a:r>
          </a:p>
          <a:p>
            <a:pPr>
              <a:buFont typeface="+mj-lt"/>
              <a:buAutoNum type="arabicPeriod" startAt="6"/>
            </a:pPr>
            <a:endParaRPr lang="en-US" dirty="0" smtClean="0"/>
          </a:p>
          <a:p>
            <a:pPr>
              <a:buFont typeface="+mj-lt"/>
              <a:buAutoNum type="arabicPeriod" startAt="6"/>
            </a:pPr>
            <a:r>
              <a:rPr lang="en-US" dirty="0" smtClean="0"/>
              <a:t>Learning meanings with (large) language models</a:t>
            </a:r>
          </a:p>
          <a:p>
            <a:pPr>
              <a:buFont typeface="+mj-lt"/>
              <a:buAutoNum type="arabicPeriod" startAt="6"/>
            </a:pPr>
            <a:endParaRPr lang="en-US" dirty="0" smtClean="0"/>
          </a:p>
          <a:p>
            <a:pPr>
              <a:buFont typeface="+mj-lt"/>
              <a:buAutoNum type="arabicPeriod" startAt="6"/>
            </a:pPr>
            <a:r>
              <a:rPr lang="en-US" dirty="0" smtClean="0"/>
              <a:t>NLP tasks for happy users</a:t>
            </a:r>
          </a:p>
          <a:p>
            <a:pPr>
              <a:buFont typeface="+mj-lt"/>
              <a:buAutoNum type="arabicPeriod" startAt="6"/>
            </a:pPr>
            <a:endParaRPr lang="en-US" dirty="0" smtClean="0"/>
          </a:p>
          <a:p>
            <a:pPr>
              <a:buFont typeface="+mj-lt"/>
              <a:buAutoNum type="arabicPeriod" startAt="6"/>
            </a:pPr>
            <a:r>
              <a:rPr lang="en-US" dirty="0" smtClean="0"/>
              <a:t>How good is an NLP model?</a:t>
            </a:r>
          </a:p>
          <a:p>
            <a:pPr>
              <a:buFont typeface="+mj-lt"/>
              <a:buAutoNum type="arabicPeriod" startAt="6"/>
            </a:pPr>
            <a:endParaRPr lang="en-US" dirty="0" smtClean="0"/>
          </a:p>
          <a:p>
            <a:pPr>
              <a:buFont typeface="+mj-lt"/>
              <a:buAutoNum type="arabicPeriod" startAt="6"/>
            </a:pPr>
            <a:r>
              <a:rPr lang="en-US" dirty="0" smtClean="0"/>
              <a:t> The practice and ethics of large language models (LLMs)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H" dirty="0" err="1" smtClean="0">
                <a:solidFill>
                  <a:srgbClr val="047BC1"/>
                </a:solidFill>
              </a:rPr>
              <a:t>Brought</a:t>
            </a:r>
            <a:r>
              <a:rPr lang="fr-CH" dirty="0" smtClean="0">
                <a:solidFill>
                  <a:srgbClr val="047BC1"/>
                </a:solidFill>
              </a:rPr>
              <a:t> to </a:t>
            </a:r>
            <a:r>
              <a:rPr lang="fr-CH" dirty="0" err="1" smtClean="0">
                <a:solidFill>
                  <a:srgbClr val="047BC1"/>
                </a:solidFill>
              </a:rPr>
              <a:t>you</a:t>
            </a:r>
            <a:r>
              <a:rPr lang="fr-CH" dirty="0" smtClean="0">
                <a:solidFill>
                  <a:srgbClr val="047BC1"/>
                </a:solidFill>
              </a:rPr>
              <a:t> by</a:t>
            </a:r>
            <a:endParaRPr lang="fr-FR" dirty="0">
              <a:solidFill>
                <a:srgbClr val="047BC1"/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fr-CH" dirty="0" smtClean="0"/>
          </a:p>
          <a:p>
            <a:pPr algn="ctr">
              <a:buNone/>
            </a:pPr>
            <a:r>
              <a:rPr lang="fr-CH" dirty="0" smtClean="0">
                <a:latin typeface="Lucida Sans" pitchFamily="34" charset="0"/>
              </a:rPr>
              <a:t>Tanja </a:t>
            </a:r>
            <a:r>
              <a:rPr lang="fr-CH" dirty="0" err="1" smtClean="0">
                <a:latin typeface="Lucida Sans" pitchFamily="34" charset="0"/>
              </a:rPr>
              <a:t>Samardžić</a:t>
            </a:r>
            <a:endParaRPr lang="fr-CH" dirty="0" smtClean="0">
              <a:latin typeface="Lucida Sans" pitchFamily="34" charset="0"/>
            </a:endParaRPr>
          </a:p>
          <a:p>
            <a:pPr algn="ctr">
              <a:buNone/>
            </a:pPr>
            <a:r>
              <a:rPr lang="fr-CH" dirty="0" smtClean="0">
                <a:latin typeface="Lucida Sans" pitchFamily="34" charset="0"/>
              </a:rPr>
              <a:t>Marie </a:t>
            </a:r>
            <a:r>
              <a:rPr lang="fr-CH" dirty="0" err="1" smtClean="0">
                <a:latin typeface="Lucida Sans" pitchFamily="34" charset="0"/>
              </a:rPr>
              <a:t>Berthouzoz</a:t>
            </a:r>
            <a:endParaRPr lang="fr-CH" dirty="0" smtClean="0">
              <a:latin typeface="Lucida Sans" pitchFamily="34" charset="0"/>
            </a:endParaRPr>
          </a:p>
          <a:p>
            <a:pPr algn="ctr">
              <a:buNone/>
            </a:pPr>
            <a:r>
              <a:rPr lang="fr-CH" dirty="0" smtClean="0">
                <a:latin typeface="Lucida Sans" pitchFamily="34" charset="0"/>
              </a:rPr>
              <a:t>Marc </a:t>
            </a:r>
            <a:r>
              <a:rPr lang="fr-CH" dirty="0" err="1" smtClean="0">
                <a:latin typeface="Lucida Sans" pitchFamily="34" charset="0"/>
              </a:rPr>
              <a:t>Tanti</a:t>
            </a:r>
            <a:endParaRPr lang="fr-CH" dirty="0" smtClean="0">
              <a:latin typeface="Lucida Sans" pitchFamily="34" charset="0"/>
            </a:endParaRPr>
          </a:p>
          <a:p>
            <a:pPr algn="ctr">
              <a:buNone/>
            </a:pPr>
            <a:r>
              <a:rPr lang="fr-CH" dirty="0" err="1" smtClean="0">
                <a:latin typeface="Lucida Sans" pitchFamily="34" charset="0"/>
              </a:rPr>
              <a:t>Lonneke</a:t>
            </a:r>
            <a:r>
              <a:rPr lang="fr-CH" dirty="0" smtClean="0">
                <a:latin typeface="Lucida Sans" pitchFamily="34" charset="0"/>
              </a:rPr>
              <a:t> Van der </a:t>
            </a:r>
            <a:r>
              <a:rPr lang="fr-CH" dirty="0" err="1" smtClean="0">
                <a:latin typeface="Lucida Sans" pitchFamily="34" charset="0"/>
              </a:rPr>
              <a:t>Plas</a:t>
            </a:r>
            <a:endParaRPr lang="fr-CH" dirty="0" smtClean="0">
              <a:latin typeface="Lucida Sans" pitchFamily="34" charset="0"/>
            </a:endParaRPr>
          </a:p>
          <a:p>
            <a:pPr algn="ctr">
              <a:buNone/>
            </a:pPr>
            <a:endParaRPr lang="fr-CH" dirty="0" smtClean="0"/>
          </a:p>
          <a:p>
            <a:pPr algn="ctr">
              <a:buNone/>
            </a:pPr>
            <a:endParaRPr lang="fr-CH" dirty="0" smtClean="0"/>
          </a:p>
          <a:p>
            <a:pPr algn="ctr">
              <a:buNone/>
            </a:pPr>
            <a:r>
              <a:rPr lang="fr-CH" sz="4200" dirty="0" err="1" smtClean="0">
                <a:solidFill>
                  <a:srgbClr val="047BC1"/>
                </a:solidFill>
              </a:rPr>
              <a:t>Thank</a:t>
            </a:r>
            <a:r>
              <a:rPr lang="fr-CH" sz="4200" dirty="0" smtClean="0">
                <a:solidFill>
                  <a:srgbClr val="047BC1"/>
                </a:solidFill>
              </a:rPr>
              <a:t> </a:t>
            </a:r>
            <a:r>
              <a:rPr lang="fr-CH" sz="4200" dirty="0" err="1" smtClean="0">
                <a:solidFill>
                  <a:srgbClr val="047BC1"/>
                </a:solidFill>
              </a:rPr>
              <a:t>you</a:t>
            </a:r>
            <a:r>
              <a:rPr lang="fr-CH" sz="4200" dirty="0" smtClean="0">
                <a:solidFill>
                  <a:srgbClr val="047BC1"/>
                </a:solidFill>
              </a:rPr>
              <a:t>!</a:t>
            </a:r>
            <a:endParaRPr lang="fr-FR" sz="4200" dirty="0">
              <a:solidFill>
                <a:srgbClr val="047BC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 smtClean="0">
                <a:solidFill>
                  <a:srgbClr val="047BC1"/>
                </a:solidFill>
              </a:rPr>
              <a:t>Presentation</a:t>
            </a:r>
            <a:r>
              <a:rPr lang="fr-CH" dirty="0" smtClean="0">
                <a:solidFill>
                  <a:srgbClr val="047BC1"/>
                </a:solidFill>
              </a:rPr>
              <a:t> plan</a:t>
            </a:r>
            <a:endParaRPr lang="fr-FR" dirty="0">
              <a:solidFill>
                <a:srgbClr val="047BC1"/>
              </a:solidFill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" dirty="0" smtClean="0"/>
          </a:p>
          <a:p>
            <a:r>
              <a:rPr lang="en" dirty="0" smtClean="0"/>
              <a:t>Introduction, reasoning, goals</a:t>
            </a:r>
          </a:p>
          <a:p>
            <a:endParaRPr lang="en" dirty="0" smtClean="0"/>
          </a:p>
          <a:p>
            <a:r>
              <a:rPr lang="en" dirty="0" smtClean="0"/>
              <a:t>How to use the guide</a:t>
            </a:r>
          </a:p>
          <a:p>
            <a:endParaRPr lang="en" dirty="0" smtClean="0"/>
          </a:p>
          <a:p>
            <a:r>
              <a:rPr lang="en" dirty="0" smtClean="0"/>
              <a:t>Structure of a chapter</a:t>
            </a:r>
          </a:p>
          <a:p>
            <a:endParaRPr lang="en" dirty="0" smtClean="0"/>
          </a:p>
          <a:p>
            <a:r>
              <a:rPr lang="en" dirty="0" smtClean="0"/>
              <a:t>Brief overview of the content</a:t>
            </a:r>
            <a:endParaRPr lang="e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rgbClr val="047BC1"/>
                </a:solidFill>
                <a:latin typeface="Open Sans"/>
                <a:ea typeface="Open Sans"/>
                <a:cs typeface="Open Sans"/>
                <a:sym typeface="Open Sans"/>
              </a:rPr>
              <a:t>Introduction, reasoning, goals</a:t>
            </a:r>
            <a:endParaRPr>
              <a:solidFill>
                <a:srgbClr val="047BC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endParaRPr lang="fr-CH" dirty="0" smtClean="0"/>
          </a:p>
          <a:p>
            <a:pPr marL="0" indent="0">
              <a:spcAft>
                <a:spcPts val="1200"/>
              </a:spcAft>
              <a:buNone/>
            </a:pPr>
            <a:r>
              <a:rPr lang="fr-CH" b="1" dirty="0" smtClean="0"/>
              <a:t>Goal</a:t>
            </a:r>
            <a:r>
              <a:rPr lang="fr-CH" dirty="0" smtClean="0"/>
              <a:t>: </a:t>
            </a:r>
            <a:r>
              <a:rPr lang="en-US" dirty="0" smtClean="0"/>
              <a:t>understanding the core notions of machine learning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Not a course, but a guide!</a:t>
            </a:r>
          </a:p>
          <a:p>
            <a:pPr marL="457200" lvl="1" indent="0">
              <a:spcAft>
                <a:spcPts val="1200"/>
              </a:spcAft>
            </a:pPr>
            <a:r>
              <a:rPr lang="en-US" b="1" dirty="0" smtClean="0"/>
              <a:t> </a:t>
            </a:r>
            <a:r>
              <a:rPr lang="en-US" dirty="0" smtClean="0"/>
              <a:t>aggregates carefully </a:t>
            </a:r>
            <a:r>
              <a:rPr lang="en-US" dirty="0" err="1" smtClean="0"/>
              <a:t>curated</a:t>
            </a:r>
            <a:r>
              <a:rPr lang="en-US" dirty="0" smtClean="0"/>
              <a:t> (correct, well-made, easy to understand) resources</a:t>
            </a:r>
          </a:p>
          <a:p>
            <a:pPr marL="457200" lvl="1" indent="0">
              <a:spcAft>
                <a:spcPts val="1200"/>
              </a:spcAft>
            </a:pPr>
            <a:r>
              <a:rPr lang="en-US" dirty="0" smtClean="0"/>
              <a:t> complements them with links and tips</a:t>
            </a:r>
          </a:p>
          <a:p>
            <a:pPr marL="457200" lvl="1" indent="0">
              <a:spcAft>
                <a:spcPts val="1200"/>
              </a:spcAft>
            </a:pPr>
            <a:endParaRPr lang="en-US" dirty="0" smtClean="0"/>
          </a:p>
          <a:p>
            <a:pPr marL="0" indent="0">
              <a:spcAft>
                <a:spcPts val="1200"/>
              </a:spcAft>
              <a:buNone/>
            </a:pPr>
            <a:r>
              <a:rPr lang="en-US" b="1" dirty="0" smtClean="0"/>
              <a:t>Prerequisite</a:t>
            </a:r>
            <a:r>
              <a:rPr lang="en-US" dirty="0" smtClean="0"/>
              <a:t>: Start programming with Python in 10 steps (or equivalent)</a:t>
            </a:r>
          </a:p>
          <a:p>
            <a:pPr marL="0" indent="0">
              <a:spcAft>
                <a:spcPts val="1200"/>
              </a:spcAft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>
                <a:solidFill>
                  <a:srgbClr val="047BC1"/>
                </a:solidFill>
              </a:rPr>
              <a:t>How to use the guide</a:t>
            </a:r>
            <a:endParaRPr lang="fr-FR" dirty="0">
              <a:solidFill>
                <a:srgbClr val="047BC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fr-CH" dirty="0" smtClean="0"/>
          </a:p>
          <a:p>
            <a:pPr>
              <a:lnSpc>
                <a:spcPct val="150000"/>
              </a:lnSpc>
              <a:buNone/>
            </a:pPr>
            <a:r>
              <a:rPr lang="en" dirty="0" smtClean="0"/>
              <a:t>Intended for supervised learning</a:t>
            </a:r>
          </a:p>
          <a:p>
            <a:pPr lvl="1">
              <a:lnSpc>
                <a:spcPct val="150000"/>
              </a:lnSpc>
            </a:pPr>
            <a:r>
              <a:rPr lang="fr-CH" dirty="0" err="1" smtClean="0"/>
              <a:t>Students</a:t>
            </a:r>
            <a:r>
              <a:rPr lang="fr-CH" dirty="0" smtClean="0"/>
              <a:t> 80%</a:t>
            </a:r>
          </a:p>
          <a:p>
            <a:pPr lvl="1">
              <a:lnSpc>
                <a:spcPct val="150000"/>
              </a:lnSpc>
            </a:pPr>
            <a:r>
              <a:rPr lang="en" dirty="0" smtClean="0"/>
              <a:t>Teachers 20% (provide answers to some exercises + answers to question</a:t>
            </a:r>
            <a:r>
              <a:rPr lang="fr-CH" dirty="0" smtClean="0"/>
              <a:t>s)</a:t>
            </a:r>
          </a:p>
          <a:p>
            <a:endParaRPr lang="fr-CH" dirty="0" smtClean="0"/>
          </a:p>
          <a:p>
            <a:endParaRPr lang="fr-CH" dirty="0" smtClean="0"/>
          </a:p>
          <a:p>
            <a:pPr>
              <a:buNone/>
            </a:pPr>
            <a:r>
              <a:rPr lang="en" dirty="0" smtClean="0"/>
              <a:t>10 </a:t>
            </a:r>
            <a:r>
              <a:rPr lang="en" dirty="0" smtClean="0"/>
              <a:t>chapters </a:t>
            </a:r>
            <a:r>
              <a:rPr lang="en" dirty="0" smtClean="0"/>
              <a:t>covering </a:t>
            </a:r>
            <a:r>
              <a:rPr lang="en" dirty="0" smtClean="0"/>
              <a:t>10 topics, building on each other, of various lengths</a:t>
            </a:r>
          </a:p>
          <a:p>
            <a:pPr>
              <a:buNone/>
            </a:pPr>
            <a:r>
              <a:rPr lang="fr-FR" dirty="0" smtClean="0"/>
              <a:t>for a total of </a:t>
            </a:r>
            <a:r>
              <a:rPr lang="en" dirty="0" smtClean="0"/>
              <a:t>5 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>
                <a:solidFill>
                  <a:srgbClr val="047BC1"/>
                </a:solidFill>
              </a:rPr>
              <a:t>Structure of a </a:t>
            </a:r>
            <a:r>
              <a:rPr lang="fr-CH" dirty="0" err="1" smtClean="0">
                <a:solidFill>
                  <a:srgbClr val="047BC1"/>
                </a:solidFill>
              </a:rPr>
              <a:t>chapter</a:t>
            </a:r>
            <a:endParaRPr lang="fr-FR" dirty="0">
              <a:solidFill>
                <a:srgbClr val="047BC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 smtClean="0"/>
          </a:p>
          <a:p>
            <a:pPr>
              <a:buFont typeface="+mj-lt"/>
              <a:buAutoNum type="arabicPeriod"/>
            </a:pPr>
            <a:r>
              <a:rPr lang="fr-CH" dirty="0" smtClean="0"/>
              <a:t>Introduction: </a:t>
            </a:r>
            <a:r>
              <a:rPr lang="fr-CH" dirty="0" err="1" smtClean="0"/>
              <a:t>What</a:t>
            </a:r>
            <a:r>
              <a:rPr lang="fr-CH" dirty="0" smtClean="0"/>
              <a:t> </a:t>
            </a:r>
            <a:r>
              <a:rPr lang="fr-CH" dirty="0" err="1" smtClean="0"/>
              <a:t>is</a:t>
            </a:r>
            <a:r>
              <a:rPr lang="fr-CH" dirty="0" smtClean="0"/>
              <a:t> the </a:t>
            </a:r>
            <a:r>
              <a:rPr lang="fr-CH" dirty="0" err="1" smtClean="0"/>
              <a:t>topic</a:t>
            </a:r>
            <a:r>
              <a:rPr lang="fr-CH" dirty="0" smtClean="0"/>
              <a:t>? </a:t>
            </a:r>
            <a:r>
              <a:rPr lang="fr-CH" dirty="0" err="1" smtClean="0"/>
              <a:t>Why</a:t>
            </a:r>
            <a:r>
              <a:rPr lang="fr-CH" dirty="0" smtClean="0"/>
              <a:t> </a:t>
            </a:r>
            <a:r>
              <a:rPr lang="fr-CH" dirty="0" err="1" smtClean="0"/>
              <a:t>is</a:t>
            </a:r>
            <a:r>
              <a:rPr lang="fr-CH" dirty="0" smtClean="0"/>
              <a:t> </a:t>
            </a:r>
            <a:r>
              <a:rPr lang="fr-CH" dirty="0" err="1" smtClean="0"/>
              <a:t>it</a:t>
            </a:r>
            <a:r>
              <a:rPr lang="fr-CH" dirty="0" smtClean="0"/>
              <a:t> relevant?</a:t>
            </a:r>
          </a:p>
          <a:p>
            <a:pPr>
              <a:buFont typeface="+mj-lt"/>
              <a:buAutoNum type="arabicPeriod"/>
            </a:pPr>
            <a:endParaRPr lang="fr-CH" dirty="0" smtClean="0"/>
          </a:p>
          <a:p>
            <a:pPr>
              <a:buFont typeface="+mj-lt"/>
              <a:buAutoNum type="arabicPeriod"/>
            </a:pPr>
            <a:r>
              <a:rPr lang="en" dirty="0" smtClean="0"/>
              <a:t>“Things to know”</a:t>
            </a:r>
          </a:p>
          <a:p>
            <a:pPr>
              <a:buFont typeface="+mj-lt"/>
              <a:buAutoNum type="arabicPeriod"/>
            </a:pPr>
            <a:endParaRPr lang="en" dirty="0" smtClean="0"/>
          </a:p>
          <a:p>
            <a:pPr>
              <a:buFont typeface="+mj-lt"/>
              <a:buAutoNum type="arabicPeriod"/>
            </a:pPr>
            <a:r>
              <a:rPr lang="en" dirty="0" smtClean="0"/>
              <a:t>Learn actively: External resources, connected in a way that makes sense</a:t>
            </a:r>
          </a:p>
          <a:p>
            <a:pPr>
              <a:buNone/>
            </a:pPr>
            <a:endParaRPr lang="e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sz="3700" dirty="0" smtClean="0">
                <a:solidFill>
                  <a:srgbClr val="047BC1"/>
                </a:solidFill>
              </a:rPr>
              <a:t>Structure of a </a:t>
            </a:r>
            <a:r>
              <a:rPr lang="fr-CH" sz="3700" dirty="0" err="1" smtClean="0">
                <a:solidFill>
                  <a:srgbClr val="047BC1"/>
                </a:solidFill>
              </a:rPr>
              <a:t>chapter</a:t>
            </a:r>
            <a:r>
              <a:rPr lang="fr-CH" sz="3700" dirty="0" smtClean="0">
                <a:solidFill>
                  <a:srgbClr val="047BC1"/>
                </a:solidFill>
              </a:rPr>
              <a:t> - Introduction</a:t>
            </a:r>
            <a:endParaRPr lang="fr-FR" sz="3700" dirty="0">
              <a:solidFill>
                <a:srgbClr val="047BC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125" y="1688900"/>
            <a:ext cx="8413750" cy="242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sz="3800" dirty="0" smtClean="0">
                <a:solidFill>
                  <a:srgbClr val="047BC1"/>
                </a:solidFill>
              </a:rPr>
              <a:t>Structure of a </a:t>
            </a:r>
            <a:r>
              <a:rPr lang="fr-CH" sz="3800" dirty="0" err="1" smtClean="0">
                <a:solidFill>
                  <a:srgbClr val="047BC1"/>
                </a:solidFill>
              </a:rPr>
              <a:t>chapter</a:t>
            </a:r>
            <a:r>
              <a:rPr lang="fr-CH" sz="3800" dirty="0" smtClean="0">
                <a:solidFill>
                  <a:srgbClr val="047BC1"/>
                </a:solidFill>
              </a:rPr>
              <a:t> - </a:t>
            </a:r>
            <a:r>
              <a:rPr lang="fr-CH" sz="3800" dirty="0" err="1" smtClean="0">
                <a:solidFill>
                  <a:srgbClr val="047BC1"/>
                </a:solidFill>
              </a:rPr>
              <a:t>Things</a:t>
            </a:r>
            <a:r>
              <a:rPr lang="fr-CH" sz="3800" dirty="0" smtClean="0">
                <a:solidFill>
                  <a:srgbClr val="047BC1"/>
                </a:solidFill>
              </a:rPr>
              <a:t> to know</a:t>
            </a:r>
            <a:endParaRPr lang="fr-FR" sz="3800" dirty="0">
              <a:solidFill>
                <a:srgbClr val="047BC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8150" y="1329600"/>
            <a:ext cx="8267700" cy="313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sz="3800" dirty="0" smtClean="0">
                <a:solidFill>
                  <a:srgbClr val="047BC1"/>
                </a:solidFill>
              </a:rPr>
              <a:t>Structure of a </a:t>
            </a:r>
            <a:r>
              <a:rPr lang="fr-CH" sz="3800" dirty="0" err="1" smtClean="0">
                <a:solidFill>
                  <a:srgbClr val="047BC1"/>
                </a:solidFill>
              </a:rPr>
              <a:t>chapter</a:t>
            </a:r>
            <a:r>
              <a:rPr lang="fr-CH" sz="3800" dirty="0" smtClean="0">
                <a:solidFill>
                  <a:srgbClr val="047BC1"/>
                </a:solidFill>
              </a:rPr>
              <a:t> - </a:t>
            </a:r>
            <a:r>
              <a:rPr lang="fr-CH" sz="3800" dirty="0" err="1" smtClean="0">
                <a:solidFill>
                  <a:srgbClr val="047BC1"/>
                </a:solidFill>
              </a:rPr>
              <a:t>Learn</a:t>
            </a:r>
            <a:r>
              <a:rPr lang="fr-CH" sz="3800" dirty="0" smtClean="0">
                <a:solidFill>
                  <a:srgbClr val="047BC1"/>
                </a:solidFill>
              </a:rPr>
              <a:t> </a:t>
            </a:r>
            <a:r>
              <a:rPr lang="fr-CH" sz="3800" dirty="0" err="1" smtClean="0">
                <a:solidFill>
                  <a:srgbClr val="047BC1"/>
                </a:solidFill>
              </a:rPr>
              <a:t>actively</a:t>
            </a:r>
            <a:endParaRPr lang="fr-FR" sz="3800" dirty="0">
              <a:solidFill>
                <a:srgbClr val="047BC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186100"/>
            <a:ext cx="8382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dirty="0" err="1" smtClean="0">
                <a:solidFill>
                  <a:srgbClr val="047BC1"/>
                </a:solidFill>
              </a:rPr>
              <a:t>Intended</a:t>
            </a:r>
            <a:r>
              <a:rPr lang="fr-CH" dirty="0" smtClean="0">
                <a:solidFill>
                  <a:srgbClr val="047BC1"/>
                </a:solidFill>
              </a:rPr>
              <a:t> </a:t>
            </a:r>
            <a:r>
              <a:rPr lang="fr-CH" dirty="0" err="1" smtClean="0">
                <a:solidFill>
                  <a:srgbClr val="047BC1"/>
                </a:solidFill>
              </a:rPr>
              <a:t>workflow</a:t>
            </a:r>
            <a:endParaRPr lang="fr-FR" dirty="0">
              <a:solidFill>
                <a:srgbClr val="047BC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 smtClean="0"/>
          </a:p>
          <a:p>
            <a:pPr>
              <a:buNone/>
            </a:pPr>
            <a:endParaRPr lang="fr-CH" dirty="0" smtClean="0"/>
          </a:p>
        </p:txBody>
      </p:sp>
      <p:graphicFrame>
        <p:nvGraphicFramePr>
          <p:cNvPr id="7" name="Diagramme 6"/>
          <p:cNvGraphicFramePr/>
          <p:nvPr/>
        </p:nvGraphicFramePr>
        <p:xfrm>
          <a:off x="673767" y="539750"/>
          <a:ext cx="7631459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lèche en arc 7"/>
          <p:cNvSpPr/>
          <p:nvPr/>
        </p:nvSpPr>
        <p:spPr>
          <a:xfrm rot="10800000">
            <a:off x="4771379" y="2371936"/>
            <a:ext cx="2585072" cy="2062560"/>
          </a:xfrm>
          <a:prstGeom prst="circularArrow">
            <a:avLst/>
          </a:prstGeom>
          <a:solidFill>
            <a:srgbClr val="047BC1"/>
          </a:solidFill>
          <a:ln>
            <a:solidFill>
              <a:srgbClr val="047B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57BB8A"/>
      </a:accent3>
      <a:accent4>
        <a:srgbClr val="78909C"/>
      </a:accent4>
      <a:accent5>
        <a:srgbClr val="607D8B"/>
      </a:accent5>
      <a:accent6>
        <a:srgbClr val="DCE755"/>
      </a:accent6>
      <a:hlink>
        <a:srgbClr val="607D8B"/>
      </a:hlink>
      <a:folHlink>
        <a:srgbClr val="607D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288</Words>
  <PresentationFormat>Affichage à l'écran (16:9)</PresentationFormat>
  <Paragraphs>71</Paragraphs>
  <Slides>12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Open Sans</vt:lpstr>
      <vt:lpstr>Economica</vt:lpstr>
      <vt:lpstr>Lucida Sans</vt:lpstr>
      <vt:lpstr>Luxe</vt:lpstr>
      <vt:lpstr>The essence of machine learning for linguists in tech</vt:lpstr>
      <vt:lpstr>Presentation plan</vt:lpstr>
      <vt:lpstr>Introduction, reasoning, goals</vt:lpstr>
      <vt:lpstr>How to use the guide</vt:lpstr>
      <vt:lpstr>Structure of a chapter</vt:lpstr>
      <vt:lpstr>Structure of a chapter - Introduction</vt:lpstr>
      <vt:lpstr>Structure of a chapter - Things to know</vt:lpstr>
      <vt:lpstr>Structure of a chapter - Learn actively</vt:lpstr>
      <vt:lpstr>Intended workflow</vt:lpstr>
      <vt:lpstr>Brief overview of the content (1)</vt:lpstr>
      <vt:lpstr>Brief overview of the content (2)</vt:lpstr>
      <vt:lpstr>Brought to you by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 programming with Python in 10 steps</dc:title>
  <cp:lastModifiedBy>Momo Madaraki</cp:lastModifiedBy>
  <cp:revision>27</cp:revision>
  <dcterms:modified xsi:type="dcterms:W3CDTF">2023-04-22T06:11:58Z</dcterms:modified>
</cp:coreProperties>
</file>