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8" r:id="rId3"/>
    <p:sldId id="268" r:id="rId4"/>
    <p:sldId id="266" r:id="rId5"/>
    <p:sldId id="259" r:id="rId6"/>
    <p:sldId id="260" r:id="rId7"/>
    <p:sldId id="257" r:id="rId8"/>
    <p:sldId id="269" r:id="rId9"/>
    <p:sldId id="273" r:id="rId10"/>
    <p:sldId id="270" r:id="rId11"/>
    <p:sldId id="272" r:id="rId12"/>
    <p:sldId id="276" r:id="rId13"/>
    <p:sldId id="271" r:id="rId14"/>
    <p:sldId id="277" r:id="rId15"/>
    <p:sldId id="278" r:id="rId16"/>
    <p:sldId id="274" r:id="rId17"/>
    <p:sldId id="275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Economica" panose="020B060402020202020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CC2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>
      <p:cViewPr varScale="1">
        <p:scale>
          <a:sx n="86" d="100"/>
          <a:sy n="86" d="100"/>
        </p:scale>
        <p:origin x="7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6756b5a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6756b5a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314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03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6102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492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89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55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53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3076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934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247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67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066063" y="1709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rgbClr val="F5822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7325963" y="26229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rgbClr val="047BC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632925" y="2053475"/>
            <a:ext cx="5076300" cy="7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7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643775" y="28346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4879" y="454575"/>
            <a:ext cx="978770" cy="140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l="26128"/>
          <a:stretch/>
        </p:blipFill>
        <p:spPr>
          <a:xfrm>
            <a:off x="5956318" y="928625"/>
            <a:ext cx="2625307" cy="7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5417850" y="4206675"/>
            <a:ext cx="3054600" cy="4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conomica"/>
              <a:buNone/>
              <a:defRPr sz="1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8220"/>
              </a:buClr>
              <a:buSzPts val="16000"/>
              <a:buNone/>
              <a:defRPr sz="16000">
                <a:solidFill>
                  <a:srgbClr val="F5822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3354C8-E8F9-4304-82BF-E1ACAD6B6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606825-2917-4A9C-B07E-76371855C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4AD8AB-4E67-4123-A177-6CF33351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2858-F56A-4BD5-B31F-945D9862E3F7}" type="datetimeFigureOut">
              <a:rPr lang="fr-FR" smtClean="0"/>
              <a:t>22/04/2023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73DD10-A3AF-4122-B8BC-635D99F4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003F9D-0F71-4398-AA83-787B57F9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086E-C4A5-4404-9934-96E5D7F4A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44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rgbClr val="047BC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0" name="Google Shape;20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rgbClr val="F5822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7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" name="Google Shape;46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Font typeface="Open Sans"/>
              <a:buNone/>
              <a:defRPr sz="37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ctrTitle"/>
          </p:nvPr>
        </p:nvSpPr>
        <p:spPr>
          <a:xfrm>
            <a:off x="2051825" y="2493384"/>
            <a:ext cx="6341326" cy="7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US" dirty="0"/>
              <a:t>Upskilling your “Introduction to Language variation” course</a:t>
            </a:r>
            <a:endParaRPr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2"/>
          </p:nvPr>
        </p:nvSpPr>
        <p:spPr>
          <a:xfrm>
            <a:off x="4267200" y="4206675"/>
            <a:ext cx="4205250" cy="4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/>
            <a:r>
              <a:rPr lang="en-US" dirty="0"/>
              <a:t>A Moodle block created</a:t>
            </a:r>
            <a:r>
              <a:rPr lang="fr-CH" dirty="0"/>
              <a:t> by Margherita Pallottino, Genoveva Puskas &amp; Marie Berthouzoz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AA3A5DA-A61F-4201-B702-CBAB817DF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767" y="-44905"/>
            <a:ext cx="2539683" cy="13460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308864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Structure of a topic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480636"/>
            <a:ext cx="4334641" cy="21843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 of the content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student/teacher workload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Prerequisites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Classes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Revision activities </a:t>
            </a:r>
          </a:p>
          <a:p>
            <a:pPr marL="5969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465EE2-2D00-456E-A13A-A252889637D9}"/>
              </a:ext>
            </a:extLst>
          </p:cNvPr>
          <p:cNvSpPr/>
          <p:nvPr/>
        </p:nvSpPr>
        <p:spPr>
          <a:xfrm>
            <a:off x="676506" y="1371600"/>
            <a:ext cx="3895493" cy="2293434"/>
          </a:xfrm>
          <a:prstGeom prst="roundRect">
            <a:avLst/>
          </a:prstGeom>
          <a:noFill/>
          <a:ln>
            <a:solidFill>
              <a:srgbClr val="0B7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7021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2E7DAF2-053A-4804-8E89-C968133BB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48" y="171326"/>
            <a:ext cx="7861704" cy="48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07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308864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Structure of a topic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480636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 of the content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student/teacher workload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Prerequisites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Classes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Revision activities </a:t>
            </a:r>
          </a:p>
          <a:p>
            <a:pPr marL="5969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Units can have a variable number of classes </a:t>
            </a:r>
          </a:p>
          <a:p>
            <a:pPr marL="5969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 template used for each class is the same.</a:t>
            </a:r>
          </a:p>
          <a:p>
            <a:pPr marL="5969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465EE2-2D00-456E-A13A-A252889637D9}"/>
              </a:ext>
            </a:extLst>
          </p:cNvPr>
          <p:cNvSpPr/>
          <p:nvPr/>
        </p:nvSpPr>
        <p:spPr>
          <a:xfrm>
            <a:off x="706243" y="1419922"/>
            <a:ext cx="3746810" cy="1843668"/>
          </a:xfrm>
          <a:prstGeom prst="roundRect">
            <a:avLst/>
          </a:prstGeom>
          <a:noFill/>
          <a:ln>
            <a:solidFill>
              <a:srgbClr val="0B7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30C712C-650D-4D30-BB5C-718982024058}"/>
              </a:ext>
            </a:extLst>
          </p:cNvPr>
          <p:cNvSpPr/>
          <p:nvPr/>
        </p:nvSpPr>
        <p:spPr>
          <a:xfrm>
            <a:off x="854926" y="2445370"/>
            <a:ext cx="1308410" cy="394474"/>
          </a:xfrm>
          <a:prstGeom prst="roundRect">
            <a:avLst/>
          </a:prstGeom>
          <a:noFill/>
          <a:ln>
            <a:solidFill>
              <a:srgbClr val="F58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1C4ACA4-7C1C-4D66-8B30-C9485B1CEA17}"/>
              </a:ext>
            </a:extLst>
          </p:cNvPr>
          <p:cNvSpPr txBox="1"/>
          <p:nvPr/>
        </p:nvSpPr>
        <p:spPr>
          <a:xfrm>
            <a:off x="5821471" y="1927873"/>
            <a:ext cx="2936488" cy="2302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objectives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Reading materials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Guides for teachers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class activities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</a:t>
            </a:r>
          </a:p>
          <a:p>
            <a:endParaRPr lang="fr-CH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9A646F5-61A3-450F-BF76-93D53380B3DB}"/>
              </a:ext>
            </a:extLst>
          </p:cNvPr>
          <p:cNvSpPr/>
          <p:nvPr/>
        </p:nvSpPr>
        <p:spPr>
          <a:xfrm>
            <a:off x="5590478" y="1781297"/>
            <a:ext cx="2824976" cy="2148468"/>
          </a:xfrm>
          <a:prstGeom prst="roundRect">
            <a:avLst/>
          </a:prstGeom>
          <a:noFill/>
          <a:ln>
            <a:solidFill>
              <a:srgbClr val="F58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B7CE823-A5BF-4B6D-AA5C-1CAFECDF482C}"/>
              </a:ext>
            </a:extLst>
          </p:cNvPr>
          <p:cNvCxnSpPr>
            <a:cxnSpLocks/>
          </p:cNvCxnSpPr>
          <p:nvPr/>
        </p:nvCxnSpPr>
        <p:spPr>
          <a:xfrm>
            <a:off x="2267414" y="2642607"/>
            <a:ext cx="3218986" cy="0"/>
          </a:xfrm>
          <a:prstGeom prst="straightConnector1">
            <a:avLst/>
          </a:prstGeom>
          <a:ln w="28575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13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247892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Topic 1 – Class 1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C1DC46-E568-4322-B2A1-B67DEFE7C41A}"/>
              </a:ext>
            </a:extLst>
          </p:cNvPr>
          <p:cNvSpPr txBox="1"/>
          <p:nvPr/>
        </p:nvSpPr>
        <p:spPr>
          <a:xfrm>
            <a:off x="505523" y="1509131"/>
            <a:ext cx="42300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Outcomes</a:t>
            </a:r>
          </a:p>
          <a:p>
            <a:endParaRPr lang="en-US" dirty="0"/>
          </a:p>
          <a:p>
            <a:r>
              <a:rPr lang="en-US" sz="1600" dirty="0"/>
              <a:t>Distinguish between deep and superficial features of languages</a:t>
            </a:r>
          </a:p>
          <a:p>
            <a:endParaRPr lang="en-US" sz="1600" dirty="0"/>
          </a:p>
          <a:p>
            <a:r>
              <a:rPr lang="en-US" sz="1600" dirty="0"/>
              <a:t>Provide examples of each type of feature</a:t>
            </a:r>
          </a:p>
          <a:p>
            <a:endParaRPr lang="en-US" sz="1600" dirty="0"/>
          </a:p>
          <a:p>
            <a:r>
              <a:rPr lang="en-US" sz="1600" dirty="0"/>
              <a:t>Provide examples of non-binary/binary linguistic features</a:t>
            </a:r>
          </a:p>
          <a:p>
            <a:endParaRPr lang="en-US" sz="1600" dirty="0"/>
          </a:p>
          <a:p>
            <a:r>
              <a:rPr lang="en-US" sz="1600" dirty="0"/>
              <a:t>Summarize the basic hypotheses behind the theory of Generative Grammar</a:t>
            </a:r>
            <a:endParaRPr lang="fr-CH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A7AF38-FFE8-406A-8392-9884D19DCF86}"/>
              </a:ext>
            </a:extLst>
          </p:cNvPr>
          <p:cNvSpPr/>
          <p:nvPr/>
        </p:nvSpPr>
        <p:spPr>
          <a:xfrm>
            <a:off x="4925656" y="1632241"/>
            <a:ext cx="3906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In-class activity: "</a:t>
            </a:r>
            <a:r>
              <a:rPr lang="en-US" sz="2800" dirty="0">
                <a:solidFill>
                  <a:srgbClr val="0B7CC2"/>
                </a:solidFill>
              </a:rPr>
              <a:t>Break the ice with a guessing game</a:t>
            </a:r>
            <a:r>
              <a:rPr lang="en-US" sz="2800" dirty="0"/>
              <a:t>"</a:t>
            </a:r>
            <a:endParaRPr lang="en-US" sz="2800" b="1" dirty="0"/>
          </a:p>
          <a:p>
            <a:endParaRPr lang="fr-CH" sz="2800" dirty="0"/>
          </a:p>
          <a:p>
            <a:r>
              <a:rPr lang="fr-CH" sz="2800" dirty="0"/>
              <a:t>2. In-class </a:t>
            </a:r>
            <a:r>
              <a:rPr lang="fr-CH" sz="2800" dirty="0" err="1"/>
              <a:t>activity</a:t>
            </a:r>
            <a:r>
              <a:rPr lang="fr-CH" sz="2800" dirty="0"/>
              <a:t>: "</a:t>
            </a:r>
            <a:r>
              <a:rPr lang="fr-CH" sz="2800" dirty="0" err="1">
                <a:solidFill>
                  <a:srgbClr val="F58220"/>
                </a:solidFill>
              </a:rPr>
              <a:t>Hats</a:t>
            </a:r>
            <a:r>
              <a:rPr lang="fr-CH" sz="2800" dirty="0">
                <a:solidFill>
                  <a:srgbClr val="F58220"/>
                </a:solidFill>
              </a:rPr>
              <a:t> &amp; </a:t>
            </a:r>
            <a:r>
              <a:rPr lang="fr-CH" sz="2800" dirty="0" err="1">
                <a:solidFill>
                  <a:srgbClr val="F58220"/>
                </a:solidFill>
              </a:rPr>
              <a:t>Eyes</a:t>
            </a:r>
            <a:r>
              <a:rPr lang="fr-CH" sz="2800" dirty="0"/>
              <a:t>"</a:t>
            </a:r>
            <a:endParaRPr lang="fr-CH" sz="2800" b="1" dirty="0"/>
          </a:p>
        </p:txBody>
      </p:sp>
    </p:spTree>
    <p:extLst>
      <p:ext uri="{BB962C8B-B14F-4D97-AF65-F5344CB8AC3E}">
        <p14:creationId xmlns:p14="http://schemas.microsoft.com/office/powerpoint/2010/main" val="41749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31;p13">
            <a:extLst>
              <a:ext uri="{FF2B5EF4-FFF2-40B4-BE49-F238E27FC236}">
                <a16:creationId xmlns:a16="http://schemas.microsoft.com/office/drawing/2014/main" id="{A9C8E14E-EAA7-48B1-9701-87CFC545524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77512" y="410705"/>
            <a:ext cx="6718092" cy="4545417"/>
          </a:xfrm>
          <a:prstGeom prst="rect">
            <a:avLst/>
          </a:prstGeom>
          <a:noFill/>
          <a:ln w="25400" cap="flat" cmpd="sng">
            <a:solidFill>
              <a:srgbClr val="0B7CC2"/>
            </a:solidFill>
            <a:prstDash val="solid"/>
            <a:round/>
            <a:headEnd type="none" w="sm" len="sm"/>
            <a:tailEnd type="none" w="sm" len="sm"/>
          </a:ln>
          <a:effectLst>
            <a:outerShdw algn="bl" rotWithShape="0">
              <a:schemeClr val="accent2"/>
            </a:outerShdw>
          </a:effectLst>
        </p:spPr>
      </p:pic>
      <p:pic>
        <p:nvPicPr>
          <p:cNvPr id="5" name="Immagine 3">
            <a:extLst>
              <a:ext uri="{FF2B5EF4-FFF2-40B4-BE49-F238E27FC236}">
                <a16:creationId xmlns:a16="http://schemas.microsoft.com/office/drawing/2014/main" id="{7616C633-68BF-4A65-A113-35F7115C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1124"/>
            <a:ext cx="5157728" cy="2381250"/>
          </a:xfrm>
          <a:prstGeom prst="rect">
            <a:avLst/>
          </a:prstGeom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16209EB-D8DC-454F-8F7A-C81563772CCE}"/>
              </a:ext>
            </a:extLst>
          </p:cNvPr>
          <p:cNvSpPr txBox="1"/>
          <p:nvPr/>
        </p:nvSpPr>
        <p:spPr>
          <a:xfrm flipH="1">
            <a:off x="4138047" y="50530"/>
            <a:ext cx="279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ORA and THEO Coster, 1979</a:t>
            </a:r>
          </a:p>
        </p:txBody>
      </p:sp>
    </p:spTree>
    <p:extLst>
      <p:ext uri="{BB962C8B-B14F-4D97-AF65-F5344CB8AC3E}">
        <p14:creationId xmlns:p14="http://schemas.microsoft.com/office/powerpoint/2010/main" val="4197325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784FB8D2-2DFB-429B-BB4F-B82703B22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79" t="2775" r="9040" b="6707"/>
          <a:stretch/>
        </p:blipFill>
        <p:spPr>
          <a:xfrm>
            <a:off x="674147" y="114292"/>
            <a:ext cx="2971572" cy="4914916"/>
          </a:xfrm>
          <a:prstGeom prst="ellipse">
            <a:avLst/>
          </a:prstGeom>
        </p:spPr>
      </p:pic>
      <p:pic>
        <p:nvPicPr>
          <p:cNvPr id="5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516835F-65F3-4C7A-A85E-04238CA2F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8" t="2918" r="3312" b="3948"/>
          <a:stretch/>
        </p:blipFill>
        <p:spPr>
          <a:xfrm>
            <a:off x="5011331" y="114292"/>
            <a:ext cx="3270309" cy="49149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7803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649336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Guess the language!</a:t>
            </a:r>
            <a:endParaRPr i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E037527-4B4F-4831-B7F2-88E1FA576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990" y="1796388"/>
            <a:ext cx="2192020" cy="28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12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978118" y="1312281"/>
            <a:ext cx="3675658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GamePack.zip</a:t>
            </a:r>
            <a:endParaRPr i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E037527-4B4F-4831-B7F2-88E1FA576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777" y="2231440"/>
            <a:ext cx="1120340" cy="1452334"/>
          </a:xfrm>
          <a:prstGeom prst="rect">
            <a:avLst/>
          </a:prstGeom>
        </p:spPr>
      </p:pic>
      <p:cxnSp>
        <p:nvCxnSpPr>
          <p:cNvPr id="4" name="Connecteur : en angle 3">
            <a:extLst>
              <a:ext uri="{FF2B5EF4-FFF2-40B4-BE49-F238E27FC236}">
                <a16:creationId xmlns:a16="http://schemas.microsoft.com/office/drawing/2014/main" id="{D5B26F12-AED6-460A-AA82-6010AA98AE1C}"/>
              </a:ext>
            </a:extLst>
          </p:cNvPr>
          <p:cNvCxnSpPr>
            <a:cxnSpLocks/>
          </p:cNvCxnSpPr>
          <p:nvPr/>
        </p:nvCxnSpPr>
        <p:spPr>
          <a:xfrm>
            <a:off x="4709585" y="1806278"/>
            <a:ext cx="1040781" cy="674605"/>
          </a:xfrm>
          <a:prstGeom prst="bentConnector3">
            <a:avLst/>
          </a:prstGeom>
          <a:ln w="28575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F7930026-1AF0-4370-9913-8E2EA3E18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609" y="1239289"/>
            <a:ext cx="1943976" cy="2664922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61CBC69-3C34-49E7-9D80-2FC305711765}"/>
              </a:ext>
            </a:extLst>
          </p:cNvPr>
          <p:cNvSpPr/>
          <p:nvPr/>
        </p:nvSpPr>
        <p:spPr>
          <a:xfrm>
            <a:off x="5750365" y="2328194"/>
            <a:ext cx="1479829" cy="327103"/>
          </a:xfrm>
          <a:prstGeom prst="roundRect">
            <a:avLst/>
          </a:prstGeom>
          <a:noFill/>
          <a:ln>
            <a:solidFill>
              <a:srgbClr val="F58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016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748107" y="868914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Roadmap</a:t>
            </a:r>
            <a:r>
              <a:rPr lang="fr-CH" dirty="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1184514" y="1918302"/>
            <a:ext cx="7647785" cy="253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indent="-457200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The UPSKILLS mission</a:t>
            </a:r>
          </a:p>
          <a:p>
            <a:pPr indent="-457200">
              <a:spcAft>
                <a:spcPts val="1200"/>
              </a:spcAft>
            </a:pPr>
            <a:r>
              <a:rPr lang="en-US" sz="2800" dirty="0">
                <a:solidFill>
                  <a:srgbClr val="0B7CC2"/>
                </a:solidFill>
              </a:rPr>
              <a:t>Why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58220"/>
                </a:solidFill>
              </a:rPr>
              <a:t>how</a:t>
            </a:r>
            <a:r>
              <a:rPr lang="en-US" sz="2800" dirty="0"/>
              <a:t> to upskill your course</a:t>
            </a:r>
          </a:p>
          <a:p>
            <a:pPr indent="-457200">
              <a:spcAft>
                <a:spcPts val="1200"/>
              </a:spcAft>
            </a:pPr>
            <a:r>
              <a:rPr lang="en-US" sz="2800" dirty="0"/>
              <a:t>Structure of the learning block</a:t>
            </a:r>
          </a:p>
          <a:p>
            <a:pPr indent="-457200">
              <a:spcAft>
                <a:spcPts val="1200"/>
              </a:spcAft>
            </a:pPr>
            <a:r>
              <a:rPr lang="en-US" sz="2800" dirty="0"/>
              <a:t>Unit 1 in detail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6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553240" y="348914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indent="-457200">
              <a:spcAft>
                <a:spcPts val="1200"/>
              </a:spcAft>
            </a:pPr>
            <a:r>
              <a:rPr lang="en-US" sz="4400" dirty="0">
                <a:solidFill>
                  <a:schemeClr val="tx1"/>
                </a:solidFill>
              </a:rPr>
              <a:t>The UPSKILLS mission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CD8B8B-D95A-F0DA-5950-3EC28B5D319A}"/>
              </a:ext>
            </a:extLst>
          </p:cNvPr>
          <p:cNvSpPr txBox="1"/>
          <p:nvPr/>
        </p:nvSpPr>
        <p:spPr>
          <a:xfrm>
            <a:off x="553240" y="1180214"/>
            <a:ext cx="803752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B7CC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Employment prospects </a:t>
            </a:r>
            <a:r>
              <a:rPr lang="en-US" sz="2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graduates in language-related disciplines are mainly </a:t>
            </a:r>
            <a:r>
              <a:rPr lang="en-US" sz="2200" dirty="0">
                <a:solidFill>
                  <a:srgbClr val="F582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restricted</a:t>
            </a:r>
            <a:r>
              <a:rPr lang="en-US" sz="2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teaching or translating.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stands in contrast with their </a:t>
            </a:r>
            <a:r>
              <a:rPr lang="en-US" sz="2200" dirty="0">
                <a:solidFill>
                  <a:srgbClr val="0B7CC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employability</a:t>
            </a:r>
            <a:r>
              <a:rPr lang="en-US" sz="2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given the omnipresence of language and communication in society.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central goal of the UPSKILLS project is to </a:t>
            </a:r>
            <a:r>
              <a:rPr lang="en-US" sz="2200" dirty="0">
                <a:solidFill>
                  <a:srgbClr val="F582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tackle these skills gaps </a:t>
            </a:r>
            <a:r>
              <a:rPr lang="en-US" sz="2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 the development of new </a:t>
            </a:r>
            <a:r>
              <a:rPr lang="en-US" sz="2200" dirty="0">
                <a:solidFill>
                  <a:srgbClr val="0B7CC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curricula components</a:t>
            </a:r>
            <a:endParaRPr lang="en-US" sz="2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5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11817A-2C76-CFCF-6E0B-2BA2C39A0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47" y="2181224"/>
            <a:ext cx="7913393" cy="268033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curricula tend to be stiff and hardly adaptable to a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rapidly changing job market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believe that humanities are indispensable for a better society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Plus, the ability to think in theoretical terms is a highly valued skill…</a:t>
            </a:r>
            <a:endParaRPr lang="fr-FR" sz="22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fr-FR" dirty="0"/>
          </a:p>
        </p:txBody>
      </p:sp>
      <p:sp>
        <p:nvSpPr>
          <p:cNvPr id="6" name="Google Shape;72;p14">
            <a:extLst>
              <a:ext uri="{FF2B5EF4-FFF2-40B4-BE49-F238E27FC236}">
                <a16:creationId xmlns:a16="http://schemas.microsoft.com/office/drawing/2014/main" id="{CA1EEEC1-3848-E301-8873-8D1BAED64D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2833" y="298068"/>
            <a:ext cx="7015419" cy="17183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B7CC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</a:t>
            </a:r>
            <a:r>
              <a:rPr lang="e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did     adopt this  approach?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8" name="Immagine 7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6CE33F8F-9C3A-8414-C382-1DC37E44B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963" y="515634"/>
            <a:ext cx="553214" cy="79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1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71524A5-C4E5-C88D-8E9F-69E665A94178}"/>
              </a:ext>
            </a:extLst>
          </p:cNvPr>
          <p:cNvSpPr txBox="1">
            <a:spLocks/>
          </p:cNvSpPr>
          <p:nvPr/>
        </p:nvSpPr>
        <p:spPr>
          <a:xfrm>
            <a:off x="615303" y="1191777"/>
            <a:ext cx="7913393" cy="38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-457200">
              <a:lnSpc>
                <a:spcPct val="107000"/>
              </a:lnSpc>
              <a:buFont typeface="+mj-lt"/>
              <a:buAutoNum type="alphaLcParenR"/>
            </a:pP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Learn/discuss/discover a 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abstracting away from its individual instances</a:t>
            </a:r>
            <a:endParaRPr lang="fr-FR" sz="2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>
              <a:lnSpc>
                <a:spcPct val="107000"/>
              </a:lnSpc>
              <a:buFont typeface="+mj-lt"/>
              <a:buAutoNum type="alphaLcParenR"/>
            </a:pP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up a 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/the best framework in which the problem will be 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solved</a:t>
            </a:r>
            <a:endParaRPr lang="fr-FR" sz="2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>
              <a:lnSpc>
                <a:spcPct val="107000"/>
              </a:lnSpc>
              <a:buFont typeface="+mj-lt"/>
              <a:buAutoNum type="alphaLcParenR"/>
            </a:pP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to 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generalize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individual cases</a:t>
            </a:r>
            <a:endParaRPr lang="fr-FR" sz="2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>
              <a:lnSpc>
                <a:spcPct val="107000"/>
              </a:lnSpc>
              <a:buFont typeface="+mj-lt"/>
              <a:buAutoNum type="alphaLcParenR"/>
            </a:pP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 a given problem from 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 perspectives</a:t>
            </a:r>
            <a:endParaRPr lang="fr-FR" sz="2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>
              <a:lnSpc>
                <a:spcPct val="107000"/>
              </a:lnSpc>
              <a:buFont typeface="+mj-lt"/>
              <a:buAutoNum type="alphaLcParenR"/>
            </a:pP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 coherent solutions, with 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predictions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what new instances might look like</a:t>
            </a:r>
          </a:p>
          <a:p>
            <a:pPr marL="0" indent="0">
              <a:lnSpc>
                <a:spcPct val="107000"/>
              </a:lnSpc>
              <a:buNone/>
            </a:pPr>
            <a:endParaRPr lang="fr-FR" sz="2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Font typeface="Open Sans"/>
              <a:buNone/>
            </a:pPr>
            <a:r>
              <a:rPr lang="fr-FR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the skills that employers look for!</a:t>
            </a:r>
            <a:endParaRPr lang="en-US" sz="28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EF4FD9-BD73-5FF1-29EC-EB3EE962FC57}"/>
              </a:ext>
            </a:extLst>
          </p:cNvPr>
          <p:cNvSpPr txBox="1"/>
          <p:nvPr/>
        </p:nvSpPr>
        <p:spPr>
          <a:xfrm>
            <a:off x="615303" y="493812"/>
            <a:ext cx="6938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think in theoretical terms means:</a:t>
            </a:r>
            <a:endParaRPr lang="en-US" sz="2800" dirty="0"/>
          </a:p>
        </p:txBody>
      </p:sp>
      <p:sp>
        <p:nvSpPr>
          <p:cNvPr id="15" name="Flèche : droite 3">
            <a:extLst>
              <a:ext uri="{FF2B5EF4-FFF2-40B4-BE49-F238E27FC236}">
                <a16:creationId xmlns:a16="http://schemas.microsoft.com/office/drawing/2014/main" id="{2ED5FE00-DA88-7B3A-9780-8671744F255E}"/>
              </a:ext>
            </a:extLst>
          </p:cNvPr>
          <p:cNvSpPr/>
          <p:nvPr/>
        </p:nvSpPr>
        <p:spPr>
          <a:xfrm>
            <a:off x="615303" y="4355060"/>
            <a:ext cx="978408" cy="484632"/>
          </a:xfrm>
          <a:prstGeom prst="rightArrow">
            <a:avLst/>
          </a:prstGeom>
          <a:solidFill>
            <a:srgbClr val="0B7CC2"/>
          </a:solidFill>
          <a:ln>
            <a:solidFill>
              <a:srgbClr val="0B7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2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649336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58220"/>
                </a:solidFill>
                <a:latin typeface="Open Sans"/>
                <a:ea typeface="Open Sans"/>
                <a:cs typeface="Open Sans"/>
                <a:sym typeface="Open Sans"/>
              </a:rPr>
              <a:t>How</a:t>
            </a:r>
            <a:r>
              <a:rPr lang="en" sz="2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to upgrade the skills of language and linguistics students (</a:t>
            </a:r>
            <a:r>
              <a:rPr lang="fr-CH" sz="28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including</a:t>
            </a:r>
            <a:r>
              <a:rPr lang="fr-CH" sz="2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BA </a:t>
            </a:r>
            <a:r>
              <a:rPr lang="fr-CH" sz="28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level</a:t>
            </a:r>
            <a:r>
              <a:rPr lang="fr-CH" sz="2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classes)</a:t>
            </a:r>
            <a:endParaRPr sz="2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480636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00050" indent="-400050">
              <a:spcAft>
                <a:spcPts val="1200"/>
              </a:spcAft>
              <a:buFont typeface="+mj-lt"/>
              <a:buAutoNum type="romanUcPeriod"/>
            </a:pPr>
            <a:r>
              <a:rPr lang="en-US" dirty="0"/>
              <a:t>Design learning activities which make the student to reflect on the task they are given</a:t>
            </a:r>
          </a:p>
          <a:p>
            <a:pPr marL="400050" lvl="0" indent="-400050" algn="l" rtl="0">
              <a:spcBef>
                <a:spcPts val="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dirty="0"/>
              <a:t>Design learning activities which familiarize the students with the occupation’s typical activities and interactions</a:t>
            </a:r>
          </a:p>
          <a:p>
            <a:pPr marL="400050" lvl="0" indent="-400050" algn="l" rtl="0">
              <a:spcBef>
                <a:spcPts val="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dirty="0"/>
              <a:t>Define learning outcomes connect the educational process and the needs of the job market</a:t>
            </a:r>
          </a:p>
          <a:p>
            <a:pPr marL="400050" indent="-400050">
              <a:spcAft>
                <a:spcPts val="1200"/>
              </a:spcAft>
              <a:buFont typeface="+mj-lt"/>
              <a:buAutoNum type="romanUcPeriod"/>
            </a:pPr>
            <a:r>
              <a:rPr lang="en-US" dirty="0"/>
              <a:t>Make the teaching materials engaging for instance by using gamification, or </a:t>
            </a:r>
            <a:r>
              <a:rPr lang="en-US" dirty="0">
                <a:solidFill>
                  <a:srgbClr val="0B7CC2"/>
                </a:solidFill>
              </a:rPr>
              <a:t>game based learning</a:t>
            </a:r>
            <a:endParaRPr lang="en-US" dirty="0"/>
          </a:p>
          <a:p>
            <a:pPr marL="400050" lvl="0" indent="-400050" algn="l" rtl="0">
              <a:spcBef>
                <a:spcPts val="0"/>
              </a:spcBef>
              <a:spcAft>
                <a:spcPts val="1200"/>
              </a:spcAft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7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28235" y="317265"/>
            <a:ext cx="3511675" cy="11607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800" dirty="0"/>
              <a:t>Introduction to Language variation</a:t>
            </a:r>
            <a:endParaRPr sz="2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53681" y="2313285"/>
            <a:ext cx="3260785" cy="19811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n-US" dirty="0"/>
              <a:t>The concept of language variation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The basic principles of Generative Grammar</a:t>
            </a:r>
            <a:endParaRPr dirty="0"/>
          </a:p>
        </p:txBody>
      </p:sp>
      <p:sp>
        <p:nvSpPr>
          <p:cNvPr id="4" name="Google Shape;73;p14">
            <a:extLst>
              <a:ext uri="{FF2B5EF4-FFF2-40B4-BE49-F238E27FC236}">
                <a16:creationId xmlns:a16="http://schemas.microsoft.com/office/drawing/2014/main" id="{4D7613F6-91F0-4FFE-AD0D-E2011251BE9D}"/>
              </a:ext>
            </a:extLst>
          </p:cNvPr>
          <p:cNvSpPr txBox="1">
            <a:spLocks/>
          </p:cNvSpPr>
          <p:nvPr/>
        </p:nvSpPr>
        <p:spPr>
          <a:xfrm>
            <a:off x="4070439" y="1960002"/>
            <a:ext cx="4997361" cy="26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>
              <a:spcAft>
                <a:spcPts val="1200"/>
              </a:spcAft>
            </a:pPr>
            <a:r>
              <a:rPr lang="en-US" dirty="0"/>
              <a:t>    </a:t>
            </a:r>
            <a:r>
              <a:rPr lang="en-US" sz="1600" dirty="0"/>
              <a:t>Collect linguistic data</a:t>
            </a:r>
          </a:p>
          <a:p>
            <a:pPr marL="285750" indent="-285750">
              <a:spcAft>
                <a:spcPts val="1200"/>
              </a:spcAft>
            </a:pPr>
            <a:r>
              <a:rPr lang="en-US" sz="1600" dirty="0"/>
              <a:t>    Organize and annotate the data</a:t>
            </a:r>
          </a:p>
          <a:p>
            <a:pPr marL="285750" indent="-285750">
              <a:spcAft>
                <a:spcPts val="1200"/>
              </a:spcAft>
            </a:pPr>
            <a:r>
              <a:rPr lang="en-US" sz="1600" dirty="0"/>
              <a:t>    Confront the data with a theory (analyze)</a:t>
            </a:r>
          </a:p>
          <a:p>
            <a:pPr marL="285750" indent="-285750">
              <a:spcAft>
                <a:spcPts val="1200"/>
              </a:spcAft>
            </a:pPr>
            <a:r>
              <a:rPr lang="en-US" sz="1600" dirty="0"/>
              <a:t>    Compare analyses/theoretical approaches</a:t>
            </a:r>
          </a:p>
          <a:p>
            <a:pPr marL="285750" indent="-285750">
              <a:spcAft>
                <a:spcPts val="1200"/>
              </a:spcAft>
            </a:pPr>
            <a:r>
              <a:rPr lang="en-US" sz="1600" dirty="0"/>
              <a:t>    Interact minimally with programming</a:t>
            </a:r>
          </a:p>
          <a:p>
            <a:pPr marL="285750" indent="-285750">
              <a:spcAft>
                <a:spcPts val="1200"/>
              </a:spcAft>
            </a:pPr>
            <a:r>
              <a:rPr lang="en-US" sz="1600" dirty="0"/>
              <a:t>    Elaborate a report of the research activities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C54B85B-161D-4699-80DC-07C69C90A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968" y="263057"/>
            <a:ext cx="886301" cy="1269134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DDCA3331-D1AE-4306-BAF6-C68A7058887D}"/>
              </a:ext>
            </a:extLst>
          </p:cNvPr>
          <p:cNvSpPr/>
          <p:nvPr/>
        </p:nvSpPr>
        <p:spPr>
          <a:xfrm>
            <a:off x="4070439" y="595699"/>
            <a:ext cx="1035172" cy="603849"/>
          </a:xfrm>
          <a:prstGeom prst="rightArrow">
            <a:avLst/>
          </a:prstGeom>
          <a:solidFill>
            <a:srgbClr val="F58220"/>
          </a:solidFill>
          <a:ln>
            <a:solidFill>
              <a:srgbClr val="F58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649336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Structure of the bloc: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480636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bloc targets BA students and is designed to be taught in class. 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bloc is constructed around 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theoretical and practical learning goals distributed within 4 topics corresponding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ECTS.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bloc follows a modular approach: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consists of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introductory topic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(topic 1 - propaedeutic) and 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content topics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can be proposed independently from one another.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Topics 1 - 3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revolve around the game “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Guess the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langauge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!”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 4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adopted as stand-alone student project. </a:t>
            </a:r>
          </a:p>
          <a:p>
            <a:pPr marL="5969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6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67D66C-94D6-4999-9849-023D39088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8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26256"/>
      </p:ext>
    </p:extLst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Affichage à l'écran (16:9)</PresentationFormat>
  <Paragraphs>82</Paragraphs>
  <Slides>17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Times New Roman</vt:lpstr>
      <vt:lpstr>Open Sans</vt:lpstr>
      <vt:lpstr>Arial</vt:lpstr>
      <vt:lpstr>Calibri</vt:lpstr>
      <vt:lpstr>Economica</vt:lpstr>
      <vt:lpstr>Luxe</vt:lpstr>
      <vt:lpstr>Upskilling your “Introduction to Language variation” course</vt:lpstr>
      <vt:lpstr>Roadmap:</vt:lpstr>
      <vt:lpstr>The UPSKILLS mission</vt:lpstr>
      <vt:lpstr>Why did     adopt this  approach?</vt:lpstr>
      <vt:lpstr>Présentation PowerPoint</vt:lpstr>
      <vt:lpstr>How to upgrade the skills of language and linguistics students (including BA level classes)</vt:lpstr>
      <vt:lpstr>Introduction to Language variation</vt:lpstr>
      <vt:lpstr>Structure of the bloc:</vt:lpstr>
      <vt:lpstr>Présentation PowerPoint</vt:lpstr>
      <vt:lpstr>Structure of a topic</vt:lpstr>
      <vt:lpstr>Présentation PowerPoint</vt:lpstr>
      <vt:lpstr>Structure of a topic</vt:lpstr>
      <vt:lpstr>Topic 1 – Class 1</vt:lpstr>
      <vt:lpstr>Présentation PowerPoint</vt:lpstr>
      <vt:lpstr>Présentation PowerPoint</vt:lpstr>
      <vt:lpstr>Guess the language!</vt:lpstr>
      <vt:lpstr>GamePack.zip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Upskilling your “Introduction to Language variation” course</dc:title>
  <cp:lastModifiedBy>Margherita Pallottino</cp:lastModifiedBy>
  <cp:revision>30</cp:revision>
  <dcterms:modified xsi:type="dcterms:W3CDTF">2023-04-22T06:35:31Z</dcterms:modified>
</cp:coreProperties>
</file>