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3" r:id="rId7"/>
    <p:sldId id="264" r:id="rId8"/>
    <p:sldId id="265" r:id="rId9"/>
    <p:sldId id="266" r:id="rId10"/>
    <p:sldId id="261" r:id="rId11"/>
    <p:sldId id="262" r:id="rId12"/>
    <p:sldId id="267" r:id="rId13"/>
  </p:sldIdLst>
  <p:sldSz cx="9144000" cy="5143500" type="screen16x9"/>
  <p:notesSz cx="6858000" cy="9144000"/>
  <p:embeddedFontLst>
    <p:embeddedFont>
      <p:font typeface="Open Sans" charset="0"/>
      <p:regular r:id="rId15"/>
      <p:bold r:id="rId16"/>
      <p:italic r:id="rId17"/>
      <p:boldItalic r:id="rId18"/>
    </p:embeddedFont>
    <p:embeddedFont>
      <p:font typeface="Lucida Sans" pitchFamily="34" charset="0"/>
      <p:regular r:id="rId19"/>
      <p:bold r:id="rId20"/>
      <p:italic r:id="rId21"/>
      <p:boldItalic r:id="rId22"/>
    </p:embeddedFont>
    <p:embeddedFont>
      <p:font typeface="Economica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7BC1"/>
    <a:srgbClr val="F5822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8D365C-8DCB-4E22-9FF1-DEBFA02FDEF4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58208203-3529-4109-999B-7D2C2FB439A6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smtClean="0"/>
            <a:t>Introduction</a:t>
          </a:r>
          <a:endParaRPr lang="fr-FR" dirty="0"/>
        </a:p>
      </dgm:t>
    </dgm:pt>
    <dgm:pt modelId="{E7D952D6-487C-43D6-A823-6E025462ADC4}" type="parTrans" cxnId="{C0894953-2961-4A23-A3CE-6D0975305FC5}">
      <dgm:prSet/>
      <dgm:spPr/>
      <dgm:t>
        <a:bodyPr/>
        <a:lstStyle/>
        <a:p>
          <a:endParaRPr lang="fr-FR"/>
        </a:p>
      </dgm:t>
    </dgm:pt>
    <dgm:pt modelId="{A1B42E30-1445-42D3-8C0B-D462E7C174E0}" type="sibTrans" cxnId="{C0894953-2961-4A23-A3CE-6D0975305FC5}">
      <dgm:prSet/>
      <dgm:spPr>
        <a:solidFill>
          <a:srgbClr val="047BC1"/>
        </a:solidFill>
        <a:ln>
          <a:solidFill>
            <a:srgbClr val="047BC1"/>
          </a:solidFill>
        </a:ln>
      </dgm:spPr>
      <dgm:t>
        <a:bodyPr/>
        <a:lstStyle/>
        <a:p>
          <a:endParaRPr lang="fr-FR">
            <a:solidFill>
              <a:srgbClr val="FF0000"/>
            </a:solidFill>
          </a:endParaRPr>
        </a:p>
      </dgm:t>
    </dgm:pt>
    <dgm:pt modelId="{5D844F00-527F-47D6-94DF-9FC75C726396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err="1" smtClean="0"/>
            <a:t>Things</a:t>
          </a:r>
          <a:r>
            <a:rPr lang="fr-CH" dirty="0" smtClean="0"/>
            <a:t> to know</a:t>
          </a:r>
          <a:endParaRPr lang="fr-FR" dirty="0"/>
        </a:p>
      </dgm:t>
    </dgm:pt>
    <dgm:pt modelId="{6DA59142-7D78-4945-997F-1273EA066C16}" type="parTrans" cxnId="{9B4FFCD5-D585-4C75-8B60-F29576FD32CC}">
      <dgm:prSet/>
      <dgm:spPr/>
      <dgm:t>
        <a:bodyPr/>
        <a:lstStyle/>
        <a:p>
          <a:endParaRPr lang="fr-FR"/>
        </a:p>
      </dgm:t>
    </dgm:pt>
    <dgm:pt modelId="{6DF33A6D-EE10-42D1-AFFD-22BA8C639340}" type="sibTrans" cxnId="{9B4FFCD5-D585-4C75-8B60-F29576FD32CC}">
      <dgm:prSet/>
      <dgm:spPr>
        <a:solidFill>
          <a:srgbClr val="047BC1"/>
        </a:solidFill>
        <a:ln>
          <a:solidFill>
            <a:srgbClr val="047BC1"/>
          </a:solidFill>
        </a:ln>
      </dgm:spPr>
      <dgm:t>
        <a:bodyPr/>
        <a:lstStyle/>
        <a:p>
          <a:endParaRPr lang="fr-FR"/>
        </a:p>
      </dgm:t>
    </dgm:pt>
    <dgm:pt modelId="{7186CF10-1935-49B1-BB92-F25881A1BA27}">
      <dgm:prSet phldrT="[Texte]"/>
      <dgm:spPr>
        <a:ln>
          <a:solidFill>
            <a:srgbClr val="F58220"/>
          </a:solidFill>
        </a:ln>
      </dgm:spPr>
      <dgm:t>
        <a:bodyPr/>
        <a:lstStyle/>
        <a:p>
          <a:r>
            <a:rPr lang="fr-CH" dirty="0" err="1" smtClean="0"/>
            <a:t>Learn</a:t>
          </a:r>
          <a:r>
            <a:rPr lang="fr-CH" dirty="0" smtClean="0"/>
            <a:t> </a:t>
          </a:r>
          <a:r>
            <a:rPr lang="fr-CH" dirty="0" err="1" smtClean="0"/>
            <a:t>actively</a:t>
          </a:r>
          <a:endParaRPr lang="fr-FR" dirty="0"/>
        </a:p>
      </dgm:t>
    </dgm:pt>
    <dgm:pt modelId="{3BEB9C2B-F2E4-41F1-8198-D9D920A0D654}" type="parTrans" cxnId="{ECD08949-DACD-4ECB-ABF8-A2C407F37DE3}">
      <dgm:prSet/>
      <dgm:spPr/>
      <dgm:t>
        <a:bodyPr/>
        <a:lstStyle/>
        <a:p>
          <a:endParaRPr lang="fr-FR"/>
        </a:p>
      </dgm:t>
    </dgm:pt>
    <dgm:pt modelId="{20AFD116-A884-4168-8484-7608CA034BA8}" type="sibTrans" cxnId="{ECD08949-DACD-4ECB-ABF8-A2C407F37DE3}">
      <dgm:prSet/>
      <dgm:spPr/>
      <dgm:t>
        <a:bodyPr/>
        <a:lstStyle/>
        <a:p>
          <a:endParaRPr lang="fr-FR"/>
        </a:p>
      </dgm:t>
    </dgm:pt>
    <dgm:pt modelId="{94DA4AF2-C3BA-4B7D-8C1B-DC5F543359BC}" type="pres">
      <dgm:prSet presAssocID="{F58D365C-8DCB-4E22-9FF1-DEBFA02FDEF4}" presName="Name0" presStyleCnt="0">
        <dgm:presLayoutVars>
          <dgm:dir/>
          <dgm:resizeHandles val="exact"/>
        </dgm:presLayoutVars>
      </dgm:prSet>
      <dgm:spPr/>
    </dgm:pt>
    <dgm:pt modelId="{11567B43-CF67-466A-9440-BC9FAF1DBD2E}" type="pres">
      <dgm:prSet presAssocID="{58208203-3529-4109-999B-7D2C2FB439A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74BF4-E13C-4507-B90F-36EC68DD1DBD}" type="pres">
      <dgm:prSet presAssocID="{A1B42E30-1445-42D3-8C0B-D462E7C174E0}" presName="sibTrans" presStyleLbl="sibTrans2D1" presStyleIdx="0" presStyleCnt="2"/>
      <dgm:spPr/>
      <dgm:t>
        <a:bodyPr/>
        <a:lstStyle/>
        <a:p>
          <a:endParaRPr lang="fr-FR"/>
        </a:p>
      </dgm:t>
    </dgm:pt>
    <dgm:pt modelId="{8AD8E21D-0474-4369-B169-E51A7DAF44FF}" type="pres">
      <dgm:prSet presAssocID="{A1B42E30-1445-42D3-8C0B-D462E7C174E0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316AFDD3-0FF4-41F8-83DC-1CE8490FEE32}" type="pres">
      <dgm:prSet presAssocID="{5D844F00-527F-47D6-94DF-9FC75C72639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7E4084-8399-4403-BC7E-A6ABDED75A59}" type="pres">
      <dgm:prSet presAssocID="{6DF33A6D-EE10-42D1-AFFD-22BA8C639340}" presName="sibTrans" presStyleLbl="sibTrans2D1" presStyleIdx="1" presStyleCnt="2"/>
      <dgm:spPr/>
      <dgm:t>
        <a:bodyPr/>
        <a:lstStyle/>
        <a:p>
          <a:endParaRPr lang="fr-FR"/>
        </a:p>
      </dgm:t>
    </dgm:pt>
    <dgm:pt modelId="{720262C8-9D00-4868-8A26-FBF0D7493143}" type="pres">
      <dgm:prSet presAssocID="{6DF33A6D-EE10-42D1-AFFD-22BA8C639340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AEDFA2C3-4EB1-47FE-B232-A1DD50232B54}" type="pres">
      <dgm:prSet presAssocID="{7186CF10-1935-49B1-BB92-F25881A1BA2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B4FFCD5-D585-4C75-8B60-F29576FD32CC}" srcId="{F58D365C-8DCB-4E22-9FF1-DEBFA02FDEF4}" destId="{5D844F00-527F-47D6-94DF-9FC75C726396}" srcOrd="1" destOrd="0" parTransId="{6DA59142-7D78-4945-997F-1273EA066C16}" sibTransId="{6DF33A6D-EE10-42D1-AFFD-22BA8C639340}"/>
    <dgm:cxn modelId="{C0894953-2961-4A23-A3CE-6D0975305FC5}" srcId="{F58D365C-8DCB-4E22-9FF1-DEBFA02FDEF4}" destId="{58208203-3529-4109-999B-7D2C2FB439A6}" srcOrd="0" destOrd="0" parTransId="{E7D952D6-487C-43D6-A823-6E025462ADC4}" sibTransId="{A1B42E30-1445-42D3-8C0B-D462E7C174E0}"/>
    <dgm:cxn modelId="{F7FC1098-1FF4-43F3-87CE-5BFF17056FD6}" type="presOf" srcId="{58208203-3529-4109-999B-7D2C2FB439A6}" destId="{11567B43-CF67-466A-9440-BC9FAF1DBD2E}" srcOrd="0" destOrd="0" presId="urn:microsoft.com/office/officeart/2005/8/layout/process1"/>
    <dgm:cxn modelId="{83F0EFF3-50A3-4487-9618-5ED446371926}" type="presOf" srcId="{A1B42E30-1445-42D3-8C0B-D462E7C174E0}" destId="{AC274BF4-E13C-4507-B90F-36EC68DD1DBD}" srcOrd="0" destOrd="0" presId="urn:microsoft.com/office/officeart/2005/8/layout/process1"/>
    <dgm:cxn modelId="{7C3C66E9-30F9-4EFD-814F-BB97ADC3B884}" type="presOf" srcId="{5D844F00-527F-47D6-94DF-9FC75C726396}" destId="{316AFDD3-0FF4-41F8-83DC-1CE8490FEE32}" srcOrd="0" destOrd="0" presId="urn:microsoft.com/office/officeart/2005/8/layout/process1"/>
    <dgm:cxn modelId="{ECD08949-DACD-4ECB-ABF8-A2C407F37DE3}" srcId="{F58D365C-8DCB-4E22-9FF1-DEBFA02FDEF4}" destId="{7186CF10-1935-49B1-BB92-F25881A1BA27}" srcOrd="2" destOrd="0" parTransId="{3BEB9C2B-F2E4-41F1-8198-D9D920A0D654}" sibTransId="{20AFD116-A884-4168-8484-7608CA034BA8}"/>
    <dgm:cxn modelId="{AE2C1398-6FC0-4FF0-B8E0-132E39BB4C76}" type="presOf" srcId="{F58D365C-8DCB-4E22-9FF1-DEBFA02FDEF4}" destId="{94DA4AF2-C3BA-4B7D-8C1B-DC5F543359BC}" srcOrd="0" destOrd="0" presId="urn:microsoft.com/office/officeart/2005/8/layout/process1"/>
    <dgm:cxn modelId="{08C2A0F0-9ADB-4419-89B7-47175D51498E}" type="presOf" srcId="{6DF33A6D-EE10-42D1-AFFD-22BA8C639340}" destId="{9F7E4084-8399-4403-BC7E-A6ABDED75A59}" srcOrd="0" destOrd="0" presId="urn:microsoft.com/office/officeart/2005/8/layout/process1"/>
    <dgm:cxn modelId="{9B9BD9FC-54E2-49BF-9470-0E17E48772FF}" type="presOf" srcId="{A1B42E30-1445-42D3-8C0B-D462E7C174E0}" destId="{8AD8E21D-0474-4369-B169-E51A7DAF44FF}" srcOrd="1" destOrd="0" presId="urn:microsoft.com/office/officeart/2005/8/layout/process1"/>
    <dgm:cxn modelId="{3A1D9431-F5A9-4AD3-BB7D-C5B7782CF86B}" type="presOf" srcId="{6DF33A6D-EE10-42D1-AFFD-22BA8C639340}" destId="{720262C8-9D00-4868-8A26-FBF0D7493143}" srcOrd="1" destOrd="0" presId="urn:microsoft.com/office/officeart/2005/8/layout/process1"/>
    <dgm:cxn modelId="{2AD73387-EDC2-4B88-BC58-2C8761AD4480}" type="presOf" srcId="{7186CF10-1935-49B1-BB92-F25881A1BA27}" destId="{AEDFA2C3-4EB1-47FE-B232-A1DD50232B54}" srcOrd="0" destOrd="0" presId="urn:microsoft.com/office/officeart/2005/8/layout/process1"/>
    <dgm:cxn modelId="{2A011867-A515-40F7-A08C-BDD9355F1382}" type="presParOf" srcId="{94DA4AF2-C3BA-4B7D-8C1B-DC5F543359BC}" destId="{11567B43-CF67-466A-9440-BC9FAF1DBD2E}" srcOrd="0" destOrd="0" presId="urn:microsoft.com/office/officeart/2005/8/layout/process1"/>
    <dgm:cxn modelId="{1B5803D0-C93E-47FD-995D-4851E36AB333}" type="presParOf" srcId="{94DA4AF2-C3BA-4B7D-8C1B-DC5F543359BC}" destId="{AC274BF4-E13C-4507-B90F-36EC68DD1DBD}" srcOrd="1" destOrd="0" presId="urn:microsoft.com/office/officeart/2005/8/layout/process1"/>
    <dgm:cxn modelId="{D82EE746-6604-4202-AFAC-1EBBB54B3476}" type="presParOf" srcId="{AC274BF4-E13C-4507-B90F-36EC68DD1DBD}" destId="{8AD8E21D-0474-4369-B169-E51A7DAF44FF}" srcOrd="0" destOrd="0" presId="urn:microsoft.com/office/officeart/2005/8/layout/process1"/>
    <dgm:cxn modelId="{BAC3E57B-DF0E-460F-92D8-8E63D47A7862}" type="presParOf" srcId="{94DA4AF2-C3BA-4B7D-8C1B-DC5F543359BC}" destId="{316AFDD3-0FF4-41F8-83DC-1CE8490FEE32}" srcOrd="2" destOrd="0" presId="urn:microsoft.com/office/officeart/2005/8/layout/process1"/>
    <dgm:cxn modelId="{CBC7C98B-1120-4AE1-9DE3-7408784E883D}" type="presParOf" srcId="{94DA4AF2-C3BA-4B7D-8C1B-DC5F543359BC}" destId="{9F7E4084-8399-4403-BC7E-A6ABDED75A59}" srcOrd="3" destOrd="0" presId="urn:microsoft.com/office/officeart/2005/8/layout/process1"/>
    <dgm:cxn modelId="{51126C93-70E4-4BB1-8EA1-19E0C7EFB28F}" type="presParOf" srcId="{9F7E4084-8399-4403-BC7E-A6ABDED75A59}" destId="{720262C8-9D00-4868-8A26-FBF0D7493143}" srcOrd="0" destOrd="0" presId="urn:microsoft.com/office/officeart/2005/8/layout/process1"/>
    <dgm:cxn modelId="{4DF531FD-94C3-46D7-8DF3-DB8884836A57}" type="presParOf" srcId="{94DA4AF2-C3BA-4B7D-8C1B-DC5F543359BC}" destId="{AEDFA2C3-4EB1-47FE-B232-A1DD50232B54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36756b5a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36756b5a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6f80d1f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6f80d1f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066063" y="1709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F5822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7325963" y="26229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047BC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632925" y="2053475"/>
            <a:ext cx="5076300" cy="78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00"/>
              <a:buFont typeface="Open Sans"/>
              <a:buNone/>
              <a:defRPr sz="3700"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643775" y="28346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94879" y="454575"/>
            <a:ext cx="978770" cy="1401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26128"/>
          <a:stretch/>
        </p:blipFill>
        <p:spPr>
          <a:xfrm>
            <a:off x="5956318" y="928625"/>
            <a:ext cx="2625307" cy="7811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subTitle" idx="2"/>
          </p:nvPr>
        </p:nvSpPr>
        <p:spPr>
          <a:xfrm>
            <a:off x="5417850" y="4206675"/>
            <a:ext cx="3054600" cy="4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Economica"/>
              <a:buNone/>
              <a:defRPr sz="1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58220"/>
              </a:buClr>
              <a:buSzPts val="16000"/>
              <a:buNone/>
              <a:defRPr sz="16000">
                <a:solidFill>
                  <a:srgbClr val="F5822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047BC1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0" name="Google Shape;20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rgbClr val="F5822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00"/>
              <a:buFont typeface="Open Sans"/>
              <a:buNone/>
              <a:defRPr sz="3700"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rgbClr val="F5822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Font typeface="Open Sans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rgbClr val="F5822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6" name="Google Shape;46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Font typeface="Open Sans"/>
              <a:buNone/>
              <a:defRPr sz="370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ctrTitle"/>
          </p:nvPr>
        </p:nvSpPr>
        <p:spPr>
          <a:xfrm>
            <a:off x="2632925" y="2053475"/>
            <a:ext cx="5076300" cy="13084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CH" dirty="0" smtClean="0"/>
              <a:t>Start </a:t>
            </a:r>
            <a:r>
              <a:rPr lang="fr-CH" dirty="0" err="1" smtClean="0"/>
              <a:t>programming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Python in 10 </a:t>
            </a:r>
            <a:r>
              <a:rPr lang="fr-CH" dirty="0" err="1" smtClean="0"/>
              <a:t>steps</a:t>
            </a:r>
            <a:endParaRPr/>
          </a:p>
        </p:txBody>
      </p:sp>
      <p:pic>
        <p:nvPicPr>
          <p:cNvPr id="4" name="Image 3" descr="Logo_Movetia_RGB_Red_Green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0688" y="1072648"/>
            <a:ext cx="3310028" cy="488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Brief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overview</a:t>
            </a:r>
            <a:r>
              <a:rPr lang="fr-CH" dirty="0" smtClean="0">
                <a:solidFill>
                  <a:srgbClr val="047BC1"/>
                </a:solidFill>
              </a:rPr>
              <a:t> of all </a:t>
            </a:r>
            <a:r>
              <a:rPr lang="fr-CH" dirty="0" err="1" smtClean="0">
                <a:solidFill>
                  <a:srgbClr val="047BC1"/>
                </a:solidFill>
              </a:rPr>
              <a:t>steps</a:t>
            </a:r>
            <a:r>
              <a:rPr lang="fr-CH" dirty="0" smtClean="0">
                <a:solidFill>
                  <a:srgbClr val="047BC1"/>
                </a:solidFill>
              </a:rPr>
              <a:t> (1)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/>
              <a:t>Step 1: Enter the world of programming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Step 2: Watch Python code demo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Step 3: Write and run your first programs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Step 4: Figure out some details</a:t>
            </a:r>
          </a:p>
          <a:p>
            <a:pPr>
              <a:buFont typeface="+mj-lt"/>
              <a:buAutoNum type="arabicPeriod"/>
            </a:pP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Step 5: Get out of your notebooks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Brief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overview</a:t>
            </a:r>
            <a:r>
              <a:rPr lang="fr-CH" dirty="0" smtClean="0">
                <a:solidFill>
                  <a:srgbClr val="047BC1"/>
                </a:solidFill>
              </a:rPr>
              <a:t> of all </a:t>
            </a:r>
            <a:r>
              <a:rPr lang="fr-CH" dirty="0" err="1" smtClean="0">
                <a:solidFill>
                  <a:srgbClr val="047BC1"/>
                </a:solidFill>
              </a:rPr>
              <a:t>steps</a:t>
            </a:r>
            <a:r>
              <a:rPr lang="fr-CH" dirty="0" smtClean="0">
                <a:solidFill>
                  <a:srgbClr val="047BC1"/>
                </a:solidFill>
              </a:rPr>
              <a:t> (2)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dirty="0" smtClean="0"/>
              <a:t>Step 6: Start matching with regular expressions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Step 7: Grow your dictionaries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Step 8: Web is the limit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Step 9: </a:t>
            </a:r>
            <a:r>
              <a:rPr lang="en-US" dirty="0" err="1" smtClean="0"/>
              <a:t>Organise</a:t>
            </a:r>
            <a:r>
              <a:rPr lang="en-US" dirty="0" smtClean="0"/>
              <a:t> your code with functions and classes</a:t>
            </a:r>
          </a:p>
          <a:p>
            <a:pPr>
              <a:buFont typeface="+mj-lt"/>
              <a:buAutoNum type="arabicPeriod" startAt="6"/>
            </a:pPr>
            <a:endParaRPr lang="en-US" dirty="0" smtClean="0"/>
          </a:p>
          <a:p>
            <a:pPr>
              <a:buFont typeface="+mj-lt"/>
              <a:buAutoNum type="arabicPeriod" startAt="6"/>
            </a:pPr>
            <a:r>
              <a:rPr lang="en-US" dirty="0" smtClean="0"/>
              <a:t> Step 10: Contribute your code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dirty="0" err="1" smtClean="0">
                <a:solidFill>
                  <a:srgbClr val="047BC1"/>
                </a:solidFill>
              </a:rPr>
              <a:t>Brought</a:t>
            </a:r>
            <a:r>
              <a:rPr lang="fr-CH" dirty="0" smtClean="0">
                <a:solidFill>
                  <a:srgbClr val="047BC1"/>
                </a:solidFill>
              </a:rPr>
              <a:t> to </a:t>
            </a:r>
            <a:r>
              <a:rPr lang="fr-CH" dirty="0" err="1" smtClean="0">
                <a:solidFill>
                  <a:srgbClr val="047BC1"/>
                </a:solidFill>
              </a:rPr>
              <a:t>you</a:t>
            </a:r>
            <a:r>
              <a:rPr lang="fr-CH" dirty="0" smtClean="0">
                <a:solidFill>
                  <a:srgbClr val="047BC1"/>
                </a:solidFill>
              </a:rPr>
              <a:t> by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CH" dirty="0" smtClean="0"/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Tanja </a:t>
            </a:r>
            <a:r>
              <a:rPr lang="fr-CH" dirty="0" err="1" smtClean="0">
                <a:latin typeface="Lucida Sans" pitchFamily="34" charset="0"/>
              </a:rPr>
              <a:t>Samardži</a:t>
            </a:r>
            <a:r>
              <a:rPr lang="fr-CH" dirty="0" err="1" smtClean="0">
                <a:latin typeface="Lucida Sans" pitchFamily="34" charset="0"/>
                <a:ea typeface="Open Sans" charset="0"/>
                <a:cs typeface="Open Sans" charset="0"/>
              </a:rPr>
              <a:t>ć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Marie </a:t>
            </a:r>
            <a:r>
              <a:rPr lang="fr-CH" dirty="0" err="1" smtClean="0">
                <a:latin typeface="Lucida Sans" pitchFamily="34" charset="0"/>
              </a:rPr>
              <a:t>Berthouzoz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Leo </a:t>
            </a:r>
            <a:r>
              <a:rPr lang="fr-CH" dirty="0" err="1" smtClean="0">
                <a:latin typeface="Lucida Sans" pitchFamily="34" charset="0"/>
              </a:rPr>
              <a:t>Ting</a:t>
            </a:r>
            <a:r>
              <a:rPr lang="fr-CH" dirty="0" smtClean="0">
                <a:latin typeface="Lucida Sans" pitchFamily="34" charset="0"/>
              </a:rPr>
              <a:t> Pan</a:t>
            </a:r>
          </a:p>
          <a:p>
            <a:pPr algn="ctr">
              <a:buNone/>
            </a:pPr>
            <a:r>
              <a:rPr lang="fr-CH" dirty="0" smtClean="0">
                <a:latin typeface="Lucida Sans" pitchFamily="34" charset="0"/>
              </a:rPr>
              <a:t>Marc </a:t>
            </a:r>
            <a:r>
              <a:rPr lang="fr-CH" dirty="0" err="1" smtClean="0">
                <a:latin typeface="Lucida Sans" pitchFamily="34" charset="0"/>
              </a:rPr>
              <a:t>Tanti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r>
              <a:rPr lang="fr-CH" dirty="0" err="1" smtClean="0">
                <a:latin typeface="Lucida Sans" pitchFamily="34" charset="0"/>
              </a:rPr>
              <a:t>Lonneke</a:t>
            </a:r>
            <a:r>
              <a:rPr lang="fr-CH" dirty="0" smtClean="0">
                <a:latin typeface="Lucida Sans" pitchFamily="34" charset="0"/>
              </a:rPr>
              <a:t> Van der </a:t>
            </a:r>
            <a:r>
              <a:rPr lang="fr-CH" dirty="0" err="1" smtClean="0">
                <a:latin typeface="Lucida Sans" pitchFamily="34" charset="0"/>
              </a:rPr>
              <a:t>Plas</a:t>
            </a:r>
            <a:endParaRPr lang="fr-CH" dirty="0" smtClean="0">
              <a:latin typeface="Lucida Sans" pitchFamily="34" charset="0"/>
            </a:endParaRPr>
          </a:p>
          <a:p>
            <a:pPr algn="ctr">
              <a:buNone/>
            </a:pPr>
            <a:endParaRPr lang="fr-CH" dirty="0" smtClean="0"/>
          </a:p>
          <a:p>
            <a:pPr algn="ctr">
              <a:buNone/>
            </a:pPr>
            <a:r>
              <a:rPr lang="fr-CH" sz="4200" dirty="0" err="1" smtClean="0">
                <a:solidFill>
                  <a:srgbClr val="047BC1"/>
                </a:solidFill>
              </a:rPr>
              <a:t>Thank</a:t>
            </a:r>
            <a:r>
              <a:rPr lang="fr-CH" sz="4200" dirty="0" smtClean="0">
                <a:solidFill>
                  <a:srgbClr val="047BC1"/>
                </a:solidFill>
              </a:rPr>
              <a:t> </a:t>
            </a:r>
            <a:r>
              <a:rPr lang="fr-CH" sz="4200" dirty="0" err="1" smtClean="0">
                <a:solidFill>
                  <a:srgbClr val="047BC1"/>
                </a:solidFill>
              </a:rPr>
              <a:t>you</a:t>
            </a:r>
            <a:r>
              <a:rPr lang="fr-CH" sz="4200" dirty="0" smtClean="0">
                <a:solidFill>
                  <a:srgbClr val="047BC1"/>
                </a:solidFill>
              </a:rPr>
              <a:t>!</a:t>
            </a:r>
            <a:endParaRPr lang="fr-FR" sz="4200" dirty="0">
              <a:solidFill>
                <a:srgbClr val="047BC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>
                <a:solidFill>
                  <a:srgbClr val="047BC1"/>
                </a:solidFill>
              </a:rPr>
              <a:t>Presentation</a:t>
            </a:r>
            <a:r>
              <a:rPr lang="fr-CH" dirty="0" smtClean="0">
                <a:solidFill>
                  <a:srgbClr val="047BC1"/>
                </a:solidFill>
              </a:rPr>
              <a:t> plan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dirty="0" smtClean="0"/>
          </a:p>
          <a:p>
            <a:r>
              <a:rPr lang="en" dirty="0" smtClean="0"/>
              <a:t>Introduction, reasoning, goals</a:t>
            </a:r>
          </a:p>
          <a:p>
            <a:endParaRPr lang="en" dirty="0" smtClean="0"/>
          </a:p>
          <a:p>
            <a:r>
              <a:rPr lang="en" dirty="0" smtClean="0"/>
              <a:t>How to use the guide</a:t>
            </a:r>
          </a:p>
          <a:p>
            <a:endParaRPr lang="en" dirty="0" smtClean="0"/>
          </a:p>
          <a:p>
            <a:r>
              <a:rPr lang="en" dirty="0" smtClean="0"/>
              <a:t>The structure of a step</a:t>
            </a:r>
          </a:p>
          <a:p>
            <a:endParaRPr lang="en" dirty="0" smtClean="0"/>
          </a:p>
          <a:p>
            <a:r>
              <a:rPr lang="en" dirty="0" smtClean="0"/>
              <a:t>Brief overview of all steps</a:t>
            </a:r>
            <a:endParaRPr lang="e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047BC1"/>
                </a:solidFill>
                <a:latin typeface="Open Sans"/>
                <a:ea typeface="Open Sans"/>
                <a:cs typeface="Open Sans"/>
                <a:sym typeface="Open Sans"/>
              </a:rPr>
              <a:t>Introduction, reasoning, goals</a:t>
            </a:r>
            <a:endParaRPr>
              <a:solidFill>
                <a:srgbClr val="047BC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fr-CH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fr-CH" b="1" dirty="0" smtClean="0"/>
              <a:t>Goal</a:t>
            </a:r>
            <a:r>
              <a:rPr lang="fr-CH" dirty="0" smtClean="0"/>
              <a:t> : </a:t>
            </a:r>
            <a:r>
              <a:rPr lang="en-US" dirty="0" smtClean="0"/>
              <a:t>acquiring basic knowledge of Python programming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Not a course, but a guide!</a:t>
            </a:r>
          </a:p>
          <a:p>
            <a:pPr marL="457200" lvl="1" indent="0">
              <a:spcAft>
                <a:spcPts val="1200"/>
              </a:spcAft>
            </a:pPr>
            <a:r>
              <a:rPr lang="en-US" b="1" dirty="0" smtClean="0"/>
              <a:t> </a:t>
            </a:r>
            <a:r>
              <a:rPr lang="en-US" dirty="0" smtClean="0"/>
              <a:t>aggregates carefully </a:t>
            </a:r>
            <a:r>
              <a:rPr lang="en-US" dirty="0" err="1" smtClean="0"/>
              <a:t>curated</a:t>
            </a:r>
            <a:r>
              <a:rPr lang="en-US" dirty="0" smtClean="0"/>
              <a:t> (correct, well-made, easy to understand) resources</a:t>
            </a:r>
          </a:p>
          <a:p>
            <a:pPr marL="457200" lvl="1" indent="0">
              <a:spcAft>
                <a:spcPts val="1200"/>
              </a:spcAft>
            </a:pPr>
            <a:r>
              <a:rPr lang="en-US" dirty="0" smtClean="0"/>
              <a:t> complements them with links and tips</a:t>
            </a:r>
          </a:p>
          <a:p>
            <a:pPr marL="0" indent="0">
              <a:spcAft>
                <a:spcPts val="1200"/>
              </a:spcAft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rgbClr val="047BC1"/>
                </a:solidFill>
              </a:rPr>
              <a:t>How to use the guide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fr-CH" dirty="0" smtClean="0"/>
          </a:p>
          <a:p>
            <a:pPr>
              <a:lnSpc>
                <a:spcPct val="150000"/>
              </a:lnSpc>
              <a:buNone/>
            </a:pPr>
            <a:r>
              <a:rPr lang="en" dirty="0" smtClean="0"/>
              <a:t>Intended for supervised learning</a:t>
            </a:r>
          </a:p>
          <a:p>
            <a:pPr lvl="1">
              <a:lnSpc>
                <a:spcPct val="150000"/>
              </a:lnSpc>
            </a:pPr>
            <a:r>
              <a:rPr lang="fr-CH" dirty="0" err="1" smtClean="0"/>
              <a:t>Students</a:t>
            </a:r>
            <a:r>
              <a:rPr lang="fr-CH" dirty="0" smtClean="0"/>
              <a:t> 80%</a:t>
            </a:r>
          </a:p>
          <a:p>
            <a:pPr lvl="1">
              <a:lnSpc>
                <a:spcPct val="150000"/>
              </a:lnSpc>
            </a:pPr>
            <a:r>
              <a:rPr lang="en" dirty="0" smtClean="0"/>
              <a:t>Teachers 20% (provide answers to some exercises + answers to question</a:t>
            </a:r>
            <a:r>
              <a:rPr lang="fr-CH" dirty="0" smtClean="0"/>
              <a:t>s)</a:t>
            </a:r>
          </a:p>
          <a:p>
            <a:endParaRPr lang="fr-CH" dirty="0" smtClean="0"/>
          </a:p>
          <a:p>
            <a:endParaRPr lang="fr-CH" dirty="0" smtClean="0"/>
          </a:p>
          <a:p>
            <a:pPr>
              <a:buNone/>
            </a:pPr>
            <a:r>
              <a:rPr lang="en" dirty="0" smtClean="0"/>
              <a:t>10 steps covering 10 topics, building on each other, of various lengths</a:t>
            </a:r>
          </a:p>
          <a:p>
            <a:pPr>
              <a:buNone/>
            </a:pPr>
            <a:r>
              <a:rPr lang="fr-FR" dirty="0" smtClean="0"/>
              <a:t>for a total of </a:t>
            </a:r>
            <a:r>
              <a:rPr lang="en" dirty="0" smtClean="0"/>
              <a:t>5 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rgbClr val="047BC1"/>
                </a:solidFill>
              </a:rPr>
              <a:t>Structure of a </a:t>
            </a:r>
            <a:r>
              <a:rPr lang="fr-CH" dirty="0" err="1" smtClean="0">
                <a:solidFill>
                  <a:srgbClr val="047BC1"/>
                </a:solidFill>
              </a:rPr>
              <a:t>step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 smtClean="0"/>
          </a:p>
          <a:p>
            <a:pPr>
              <a:buFont typeface="+mj-lt"/>
              <a:buAutoNum type="arabicPeriod"/>
            </a:pPr>
            <a:r>
              <a:rPr lang="fr-CH" dirty="0" smtClean="0"/>
              <a:t>Introduction: </a:t>
            </a:r>
            <a:r>
              <a:rPr lang="fr-CH" dirty="0" err="1" smtClean="0"/>
              <a:t>What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the </a:t>
            </a:r>
            <a:r>
              <a:rPr lang="fr-CH" dirty="0" err="1" smtClean="0"/>
              <a:t>topic</a:t>
            </a:r>
            <a:r>
              <a:rPr lang="fr-CH" dirty="0" smtClean="0"/>
              <a:t>? </a:t>
            </a:r>
            <a:r>
              <a:rPr lang="fr-CH" dirty="0" err="1" smtClean="0"/>
              <a:t>Why</a:t>
            </a:r>
            <a:r>
              <a:rPr lang="fr-CH" dirty="0" smtClean="0"/>
              <a:t>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it</a:t>
            </a:r>
            <a:r>
              <a:rPr lang="fr-CH" dirty="0" smtClean="0"/>
              <a:t> relevant?</a:t>
            </a:r>
          </a:p>
          <a:p>
            <a:pPr>
              <a:buFont typeface="+mj-lt"/>
              <a:buAutoNum type="arabicPeriod"/>
            </a:pPr>
            <a:endParaRPr lang="fr-CH" dirty="0" smtClean="0"/>
          </a:p>
          <a:p>
            <a:pPr>
              <a:buFont typeface="+mj-lt"/>
              <a:buAutoNum type="arabicPeriod"/>
            </a:pPr>
            <a:r>
              <a:rPr lang="en" dirty="0" smtClean="0"/>
              <a:t>“Things to know”</a:t>
            </a:r>
          </a:p>
          <a:p>
            <a:pPr>
              <a:buFont typeface="+mj-lt"/>
              <a:buAutoNum type="arabicPeriod"/>
            </a:pPr>
            <a:endParaRPr lang="en" dirty="0" smtClean="0"/>
          </a:p>
          <a:p>
            <a:pPr>
              <a:buFont typeface="+mj-lt"/>
              <a:buAutoNum type="arabicPeriod"/>
            </a:pPr>
            <a:r>
              <a:rPr lang="en" dirty="0" smtClean="0"/>
              <a:t>Learn actively: External resources, connected in a way that makes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>
                <a:solidFill>
                  <a:srgbClr val="047BC1"/>
                </a:solidFill>
              </a:rPr>
              <a:t>Structure of a </a:t>
            </a:r>
            <a:r>
              <a:rPr lang="fr-CH" dirty="0" err="1" smtClean="0">
                <a:solidFill>
                  <a:srgbClr val="047BC1"/>
                </a:solidFill>
              </a:rPr>
              <a:t>step</a:t>
            </a:r>
            <a:r>
              <a:rPr lang="fr-CH" dirty="0" smtClean="0">
                <a:solidFill>
                  <a:srgbClr val="047BC1"/>
                </a:solidFill>
              </a:rPr>
              <a:t> - Introduction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784100"/>
            <a:ext cx="8534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3800" dirty="0" smtClean="0">
                <a:solidFill>
                  <a:srgbClr val="047BC1"/>
                </a:solidFill>
              </a:rPr>
              <a:t>Structure of a </a:t>
            </a:r>
            <a:r>
              <a:rPr lang="fr-CH" sz="3800" dirty="0" err="1" smtClean="0">
                <a:solidFill>
                  <a:srgbClr val="047BC1"/>
                </a:solidFill>
              </a:rPr>
              <a:t>step</a:t>
            </a:r>
            <a:r>
              <a:rPr lang="fr-CH" sz="3800" dirty="0" smtClean="0">
                <a:solidFill>
                  <a:srgbClr val="047BC1"/>
                </a:solidFill>
              </a:rPr>
              <a:t> - </a:t>
            </a:r>
            <a:r>
              <a:rPr lang="fr-CH" sz="3800" dirty="0" err="1" smtClean="0">
                <a:solidFill>
                  <a:srgbClr val="047BC1"/>
                </a:solidFill>
              </a:rPr>
              <a:t>Things</a:t>
            </a:r>
            <a:r>
              <a:rPr lang="fr-CH" sz="3800" dirty="0" smtClean="0">
                <a:solidFill>
                  <a:srgbClr val="047BC1"/>
                </a:solidFill>
              </a:rPr>
              <a:t> to know</a:t>
            </a:r>
            <a:endParaRPr lang="fr-FR" sz="3800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225" y="1626975"/>
            <a:ext cx="83375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sz="3800" dirty="0" smtClean="0">
                <a:solidFill>
                  <a:srgbClr val="047BC1"/>
                </a:solidFill>
              </a:rPr>
              <a:t>Structure of a </a:t>
            </a:r>
            <a:r>
              <a:rPr lang="fr-CH" sz="3800" dirty="0" err="1" smtClean="0">
                <a:solidFill>
                  <a:srgbClr val="047BC1"/>
                </a:solidFill>
              </a:rPr>
              <a:t>step</a:t>
            </a:r>
            <a:r>
              <a:rPr lang="fr-CH" sz="3800" dirty="0" smtClean="0">
                <a:solidFill>
                  <a:srgbClr val="047BC1"/>
                </a:solidFill>
              </a:rPr>
              <a:t> - </a:t>
            </a:r>
            <a:r>
              <a:rPr lang="fr-CH" sz="3800" dirty="0" err="1" smtClean="0">
                <a:solidFill>
                  <a:srgbClr val="047BC1"/>
                </a:solidFill>
              </a:rPr>
              <a:t>Learn</a:t>
            </a:r>
            <a:r>
              <a:rPr lang="fr-CH" sz="3800" dirty="0" smtClean="0">
                <a:solidFill>
                  <a:srgbClr val="047BC1"/>
                </a:solidFill>
              </a:rPr>
              <a:t> </a:t>
            </a:r>
            <a:r>
              <a:rPr lang="fr-CH" sz="3800" dirty="0" err="1" smtClean="0">
                <a:solidFill>
                  <a:srgbClr val="047BC1"/>
                </a:solidFill>
              </a:rPr>
              <a:t>actively</a:t>
            </a:r>
            <a:endParaRPr lang="fr-FR" sz="3800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100" y="1133175"/>
            <a:ext cx="830580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 err="1" smtClean="0">
                <a:solidFill>
                  <a:srgbClr val="047BC1"/>
                </a:solidFill>
              </a:rPr>
              <a:t>Intended</a:t>
            </a:r>
            <a:r>
              <a:rPr lang="fr-CH" dirty="0" smtClean="0">
                <a:solidFill>
                  <a:srgbClr val="047BC1"/>
                </a:solidFill>
              </a:rPr>
              <a:t> </a:t>
            </a:r>
            <a:r>
              <a:rPr lang="fr-CH" dirty="0" err="1" smtClean="0">
                <a:solidFill>
                  <a:srgbClr val="047BC1"/>
                </a:solidFill>
              </a:rPr>
              <a:t>workflow</a:t>
            </a:r>
            <a:endParaRPr lang="fr-FR" dirty="0">
              <a:solidFill>
                <a:srgbClr val="047BC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 smtClean="0"/>
          </a:p>
          <a:p>
            <a:pPr>
              <a:buNone/>
            </a:pPr>
            <a:endParaRPr lang="fr-CH" dirty="0" smtClean="0"/>
          </a:p>
        </p:txBody>
      </p:sp>
      <p:graphicFrame>
        <p:nvGraphicFramePr>
          <p:cNvPr id="7" name="Diagramme 6"/>
          <p:cNvGraphicFramePr/>
          <p:nvPr/>
        </p:nvGraphicFramePr>
        <p:xfrm>
          <a:off x="673767" y="539750"/>
          <a:ext cx="763145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lèche en arc 7"/>
          <p:cNvSpPr/>
          <p:nvPr/>
        </p:nvSpPr>
        <p:spPr>
          <a:xfrm rot="10800000">
            <a:off x="4771379" y="2371936"/>
            <a:ext cx="2585072" cy="2062560"/>
          </a:xfrm>
          <a:prstGeom prst="circularArrow">
            <a:avLst/>
          </a:prstGeom>
          <a:solidFill>
            <a:srgbClr val="047BC1"/>
          </a:solidFill>
          <a:ln>
            <a:solidFill>
              <a:srgbClr val="047B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294</Words>
  <PresentationFormat>Affichage à l'écran (16:9)</PresentationFormat>
  <Paragraphs>69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Open Sans</vt:lpstr>
      <vt:lpstr>Lucida Sans</vt:lpstr>
      <vt:lpstr>Economica</vt:lpstr>
      <vt:lpstr>Luxe</vt:lpstr>
      <vt:lpstr>Start programming with Python in 10 steps</vt:lpstr>
      <vt:lpstr>Presentation plan</vt:lpstr>
      <vt:lpstr>Introduction, reasoning, goals</vt:lpstr>
      <vt:lpstr>How to use the guide</vt:lpstr>
      <vt:lpstr>Structure of a step</vt:lpstr>
      <vt:lpstr>Structure of a step - Introduction</vt:lpstr>
      <vt:lpstr>Structure of a step - Things to know</vt:lpstr>
      <vt:lpstr>Structure of a step - Learn actively</vt:lpstr>
      <vt:lpstr>Intended workflow</vt:lpstr>
      <vt:lpstr>Brief overview of all steps (1)</vt:lpstr>
      <vt:lpstr>Brief overview of all steps (2)</vt:lpstr>
      <vt:lpstr>Brought to you by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programming with Python in 10 steps</dc:title>
  <cp:lastModifiedBy>Momo Madaraki</cp:lastModifiedBy>
  <cp:revision>21</cp:revision>
  <dcterms:modified xsi:type="dcterms:W3CDTF">2023-04-22T06:47:54Z</dcterms:modified>
</cp:coreProperties>
</file>